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325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26" r:id="rId25"/>
    <p:sldId id="327" r:id="rId26"/>
    <p:sldId id="328" r:id="rId27"/>
    <p:sldId id="283" r:id="rId28"/>
    <p:sldId id="284" r:id="rId29"/>
    <p:sldId id="285" r:id="rId30"/>
    <p:sldId id="329" r:id="rId31"/>
    <p:sldId id="331" r:id="rId32"/>
    <p:sldId id="330" r:id="rId33"/>
    <p:sldId id="332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3" r:id="rId47"/>
    <p:sldId id="334" r:id="rId48"/>
    <p:sldId id="335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336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12192000" cy="6858000"/>
  <p:embeddedFontLst>
    <p:embeddedFont>
      <p:font typeface="UTMFOR+TradeGothicLTStd-Bd2" panose="020B0600070205080204"/>
      <p:regular r:id="rId75"/>
    </p:embeddedFont>
    <p:embeddedFont>
      <p:font typeface="IQWSFF+TradeGothicLTStd-Bd2" panose="020B0600070205080204"/>
      <p:regular r:id="rId76"/>
    </p:embeddedFont>
    <p:embeddedFont>
      <p:font typeface="OBJRMV+TradeGothicLTStd-Bd2" panose="020B0600070205080204"/>
      <p:regular r:id="rId77"/>
    </p:embeddedFont>
    <p:embeddedFont>
      <p:font typeface="BQANJF+TradeGothicLTStd-Bd2" panose="020B0600070205080204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KJRIPA+CambriaMath" panose="020B0600070205080204"/>
      <p:regular r:id="rId83"/>
    </p:embeddedFont>
    <p:embeddedFont>
      <p:font typeface="REFCTB+TradeGothicLTStd" panose="020B0600070205080204"/>
      <p:regular r:id="rId84"/>
    </p:embeddedFont>
    <p:embeddedFont>
      <p:font typeface="Cambria Math" panose="02040503050406030204" pitchFamily="18" charset="0"/>
      <p:regular r:id="rId85"/>
    </p:embeddedFont>
    <p:embeddedFont>
      <p:font typeface="WBBWVA+TradeGothicLTStd" panose="020B0600070205080204"/>
      <p:regular r:id="rId86"/>
    </p:embeddedFont>
    <p:embeddedFont>
      <p:font typeface="LCKNQG+TradeGothicLTStd-Bd2" panose="020B0600070205080204"/>
      <p:regular r:id="rId87"/>
    </p:embeddedFont>
    <p:embeddedFont>
      <p:font typeface="PEUOJS+TimesNewRomanPS-BoldMT" panose="020B0600070205080204"/>
      <p:regular r:id="rId88"/>
    </p:embeddedFont>
    <p:embeddedFont>
      <p:font typeface="EQOJAV+TradeGothicLTStd-Bd2" panose="020B0600070205080204"/>
      <p:regular r:id="rId89"/>
    </p:embeddedFont>
    <p:embeddedFont>
      <p:font typeface="WDGTOS+TradeGothicLTStd-Bd2" panose="020B0600070205080204"/>
      <p:regular r:id="rId90"/>
    </p:embeddedFont>
    <p:embeddedFont>
      <p:font typeface="CARLOA+CambriaMath" panose="020B0600070205080204"/>
      <p:regular r:id="rId91"/>
    </p:embeddedFont>
    <p:embeddedFont>
      <p:font typeface="VRERMN+CambriaMath" panose="020B0600070205080204"/>
      <p:regular r:id="rId92"/>
    </p:embeddedFont>
    <p:embeddedFont>
      <p:font typeface="QHOVUH+TradeGothicLTStd" panose="020B0600070205080204"/>
      <p:regular r:id="rId93"/>
    </p:embeddedFont>
    <p:embeddedFont>
      <p:font typeface="DEFVRH+CambriaMath" panose="020B0600070205080204"/>
      <p:regular r:id="rId94"/>
    </p:embeddedFont>
    <p:embeddedFont>
      <p:font typeface="TIQWDC+TradeGothicLTStd-Bd2" panose="020B0600070205080204"/>
      <p:regular r:id="rId95"/>
    </p:embeddedFont>
    <p:embeddedFont>
      <p:font typeface="ETAIAE+TradeGothicLTStd" panose="020B0600070205080204"/>
      <p:regular r:id="rId96"/>
    </p:embeddedFont>
    <p:embeddedFont>
      <p:font typeface="VVTKTP+TradeGothicLTStd-Bd2" panose="020B0600070205080204"/>
      <p:regular r:id="rId97"/>
    </p:embeddedFont>
    <p:embeddedFont>
      <p:font typeface="HKASWO+CambriaMath" panose="020B0600070205080204"/>
      <p:regular r:id="rId98"/>
    </p:embeddedFont>
    <p:embeddedFont>
      <p:font typeface="HQAFPN+CambriaMath" panose="020B0600070205080204"/>
      <p:regular r:id="rId99"/>
    </p:embeddedFont>
    <p:embeddedFont>
      <p:font typeface="NWITCF+TradeGothicLTStd-Bd2" panose="020B0600070205080204"/>
      <p:regular r:id="rId100"/>
    </p:embeddedFont>
    <p:embeddedFont>
      <p:font typeface="DLHFBJ+TradeGothicLTStd" panose="020B0600070205080204"/>
      <p:regular r:id="rId101"/>
    </p:embeddedFont>
    <p:embeddedFont>
      <p:font typeface="ALEQNV+CambriaMath" panose="020B0600070205080204"/>
      <p:regular r:id="rId102"/>
    </p:embeddedFont>
    <p:embeddedFont>
      <p:font typeface="KEJBUL+CambriaMath" panose="020B0600070205080204"/>
      <p:regular r:id="rId103"/>
    </p:embeddedFont>
    <p:embeddedFont>
      <p:font typeface="VGDMTI+ArialMT" panose="020B0600070205080204"/>
      <p:regular r:id="rId104"/>
    </p:embeddedFont>
    <p:embeddedFont>
      <p:font typeface="CAFOUO+TradeGothicLTStd" panose="020B0600070205080204"/>
      <p:regular r:id="rId105"/>
    </p:embeddedFont>
    <p:embeddedFont>
      <p:font typeface="JJSJTQ+TradeGothicLTStd" panose="020B0600070205080204"/>
      <p:regular r:id="rId106"/>
    </p:embeddedFont>
    <p:embeddedFont>
      <p:font typeface="WCBDNV+CambriaMath" panose="020B0600070205080204"/>
      <p:regular r:id="rId107"/>
    </p:embeddedFont>
    <p:embeddedFont>
      <p:font typeface="HGFDJC+CambriaMath" panose="020B0600070205080204"/>
      <p:regular r:id="rId108"/>
    </p:embeddedFont>
    <p:embeddedFont>
      <p:font typeface="IGUNPQ+TradeGothicLTStd-Bd2" panose="020B0600070205080204"/>
      <p:regular r:id="rId109"/>
    </p:embeddedFont>
    <p:embeddedFont>
      <p:font typeface="LUBSVI+ArialMT" panose="020B0600070205080204"/>
      <p:regular r:id="rId110"/>
    </p:embeddedFont>
    <p:embeddedFont>
      <p:font typeface="QVCUOV+TradeGothicLTStd-Bd2" panose="020B0600070205080204"/>
      <p:regular r:id="rId111"/>
    </p:embeddedFont>
    <p:embeddedFont>
      <p:font typeface="PKEFHV+TradeGothicLTStd-Bd2" panose="020B0600070205080204"/>
      <p:regular r:id="rId112"/>
    </p:embeddedFont>
    <p:embeddedFont>
      <p:font typeface="NDICHA+TradeGothicLTStd-Bd2" panose="020B0600070205080204"/>
      <p:regular r:id="rId113"/>
    </p:embeddedFont>
    <p:embeddedFont>
      <p:font typeface="OPNQFL+Wingdings-Regular" panose="020B0600070205080204"/>
      <p:regular r:id="rId114"/>
    </p:embeddedFont>
    <p:embeddedFont>
      <p:font typeface="WBJPIV+CambriaMath" panose="020B0600070205080204"/>
      <p:regular r:id="rId115"/>
    </p:embeddedFont>
    <p:embeddedFont>
      <p:font typeface="DRJITI+TradeGothicLTStd" panose="020B0600070205080204"/>
      <p:regular r:id="rId116"/>
    </p:embeddedFont>
    <p:embeddedFont>
      <p:font typeface="KRONGK+TradeGothicLTStd-Bd2" panose="020B0600070205080204"/>
      <p:regular r:id="rId117"/>
    </p:embeddedFont>
    <p:embeddedFont>
      <p:font typeface="DEMARH+TradeGothicLTStd" panose="020B0600070205080204"/>
      <p:regular r:id="rId118"/>
    </p:embeddedFont>
    <p:embeddedFont>
      <p:font typeface="IAIHCV+TradeGothicLTStd-Bd2" panose="020B0600070205080204"/>
      <p:regular r:id="rId119"/>
    </p:embeddedFont>
    <p:embeddedFont>
      <p:font typeface="WHUSWV+TimesNewRomanPSMT" panose="020B0600070205080204"/>
      <p:regular r:id="rId120"/>
    </p:embeddedFont>
    <p:embeddedFont>
      <p:font typeface="WNAWDS+TradeGothicLTStd" panose="020B0600070205080204"/>
      <p:regular r:id="rId121"/>
    </p:embeddedFont>
    <p:embeddedFont>
      <p:font typeface="TSJHPB+TradeGothicLTStd-Bd2" panose="020B0600070205080204"/>
      <p:regular r:id="rId122"/>
    </p:embeddedFont>
    <p:embeddedFont>
      <p:font typeface="QPKRKT+TradeGothicLTStd" panose="020B0600070205080204"/>
      <p:regular r:id="rId123"/>
    </p:embeddedFont>
    <p:embeddedFont>
      <p:font typeface="KFORRP+TradeGothicLTStd-Bd2" panose="020B0600070205080204"/>
      <p:regular r:id="rId124"/>
    </p:embeddedFont>
    <p:embeddedFont>
      <p:font typeface="BKNUBA+TradeGothicLTStd" panose="020B0600070205080204"/>
      <p:regular r:id="rId125"/>
    </p:embeddedFont>
    <p:embeddedFont>
      <p:font typeface="FEHKBH+TradeGothicLTStd-Bd2" panose="020B0600070205080204"/>
      <p:regular r:id="rId126"/>
    </p:embeddedFont>
    <p:embeddedFont>
      <p:font typeface="IIAHRI+Arial-BoldMT" panose="020B0600070205080204"/>
      <p:regular r:id="rId127"/>
    </p:embeddedFont>
    <p:embeddedFont>
      <p:font typeface="WLBIER+TradeGothicLTStd" panose="020B0600070205080204"/>
      <p:regular r:id="rId128"/>
    </p:embeddedFont>
    <p:embeddedFont>
      <p:font typeface="HINPTD+TradeGothicLTStd-Bold" panose="020B0600070205080204"/>
      <p:regular r:id="rId129"/>
    </p:embeddedFont>
    <p:embeddedFont>
      <p:font typeface="HEHHGK+TradeGothicLTStd" panose="020B0600070205080204"/>
      <p:regular r:id="rId130"/>
    </p:embeddedFont>
    <p:embeddedFont>
      <p:font typeface="OQGSIS+TradeGothicLTStd-Bd2" panose="020B0600070205080204"/>
      <p:regular r:id="rId131"/>
    </p:embeddedFont>
    <p:embeddedFont>
      <p:font typeface="CICJDV+TradeGothicLTStd" panose="020B0600070205080204"/>
      <p:regular r:id="rId132"/>
    </p:embeddedFont>
    <p:embeddedFont>
      <p:font typeface="UDKKKQ+CambriaMath" panose="020B0600070205080204"/>
      <p:regular r:id="rId133"/>
    </p:embeddedFont>
    <p:embeddedFont>
      <p:font typeface="QLSIIH+CambriaMath" panose="020B0600070205080204"/>
      <p:regular r:id="rId134"/>
    </p:embeddedFont>
    <p:embeddedFont>
      <p:font typeface="VNIKLK+TradeGothicLTStd-Bd2" panose="020B0600070205080204"/>
      <p:regular r:id="rId135"/>
    </p:embeddedFont>
    <p:embeddedFont>
      <p:font typeface="HTSQPK+TradeGothicLTStd-Bold" panose="020B0600070205080204"/>
      <p:regular r:id="rId136"/>
    </p:embeddedFont>
    <p:embeddedFont>
      <p:font typeface="IDCWQF+TradeGothicLTStd" panose="020B0600070205080204"/>
      <p:regular r:id="rId137"/>
    </p:embeddedFont>
    <p:embeddedFont>
      <p:font typeface="QIUJHG+TradeGothicLTStd" panose="020B0600070205080204"/>
      <p:regular r:id="rId138"/>
    </p:embeddedFont>
    <p:embeddedFont>
      <p:font typeface="LLMRRM+CambriaMath" panose="020B0600070205080204"/>
      <p:regular r:id="rId139"/>
    </p:embeddedFont>
    <p:embeddedFont>
      <p:font typeface="IAKPCE+TradeGothicLTStd" panose="020B0600070205080204"/>
      <p:regular r:id="rId140"/>
    </p:embeddedFont>
    <p:embeddedFont>
      <p:font typeface="HWMPQH+TimesNewRomanPS-BoldMT" panose="020B0600070205080204"/>
      <p:regular r:id="rId141"/>
    </p:embeddedFont>
    <p:embeddedFont>
      <p:font typeface="PMNCOV+CambriaMath" panose="020B0600070205080204"/>
      <p:regular r:id="rId142"/>
    </p:embeddedFont>
    <p:embeddedFont>
      <p:font typeface="NBIGSC+TradeGothicLTStd-Bd2" panose="020B0600070205080204"/>
      <p:regular r:id="rId143"/>
    </p:embeddedFont>
    <p:embeddedFont>
      <p:font typeface="KGCRWB+CambriaMath" panose="020B0600070205080204"/>
      <p:regular r:id="rId144"/>
    </p:embeddedFont>
    <p:embeddedFont>
      <p:font typeface="EMVVUM+TradeGothicLTStd-Bd2" panose="020B0600070205080204"/>
      <p:regular r:id="rId145"/>
    </p:embeddedFont>
    <p:embeddedFont>
      <p:font typeface="HNCCSK+ArialMT" panose="020B0600070205080204"/>
      <p:regular r:id="rId146"/>
    </p:embeddedFont>
    <p:embeddedFont>
      <p:font typeface="CBOLPM+TradeGothicLTStd-Bd2" panose="020B0600070205080204"/>
      <p:regular r:id="rId147"/>
    </p:embeddedFont>
    <p:embeddedFont>
      <p:font typeface="MELDHA+TradeGothicLTStd-Bd2" panose="020B0600070205080204"/>
      <p:regular r:id="rId148"/>
    </p:embeddedFont>
    <p:embeddedFont>
      <p:font typeface="UBAGGF+TradeGothicLTStd-Bd2" panose="020B0600070205080204"/>
      <p:regular r:id="rId149"/>
    </p:embeddedFont>
    <p:embeddedFont>
      <p:font typeface="IUPWDI+CambriaMath" panose="020B0600070205080204"/>
      <p:regular r:id="rId150"/>
    </p:embeddedFont>
    <p:embeddedFont>
      <p:font typeface="VUJGIS+TradeGothicLTStd-Bd2" panose="020B0600070205080204"/>
      <p:regular r:id="rId151"/>
    </p:embeddedFont>
    <p:embeddedFont>
      <p:font typeface="DQMBSN+TradeGothicLTStd" panose="020B0600070205080204"/>
      <p:regular r:id="rId152"/>
    </p:embeddedFont>
    <p:embeddedFont>
      <p:font typeface="OWRORK+TradeGothicLTStd-Bd2" panose="020B0600070205080204"/>
      <p:regular r:id="rId153"/>
    </p:embeddedFont>
    <p:embeddedFont>
      <p:font typeface="NJTOEM+CambriaMath" panose="020B0600070205080204"/>
      <p:regular r:id="rId154"/>
    </p:embeddedFont>
    <p:embeddedFont>
      <p:font typeface="RAICSN+TradeGothicLTStd-Bd2" panose="020B0600070205080204"/>
      <p:regular r:id="rId155"/>
    </p:embeddedFont>
    <p:embeddedFont>
      <p:font typeface="IDHRHT+TradeGothicLTStd" panose="020B0600070205080204"/>
      <p:regular r:id="rId156"/>
    </p:embeddedFont>
    <p:embeddedFont>
      <p:font typeface="CADOCE+CambriaMath" panose="020B0600070205080204"/>
      <p:regular r:id="rId157"/>
    </p:embeddedFont>
    <p:embeddedFont>
      <p:font typeface="JMBQVJ+TradeGothicLTStd-Bd2" panose="020B0600070205080204"/>
      <p:regular r:id="rId158"/>
    </p:embeddedFont>
    <p:embeddedFont>
      <p:font typeface="SPLFTW+CambriaMath" panose="020B0600070205080204"/>
      <p:regular r:id="rId159"/>
    </p:embeddedFont>
    <p:embeddedFont>
      <p:font typeface="VIUVOD+TradeGothicLTStd-Bd2" panose="020B0600070205080204"/>
      <p:regular r:id="rId160"/>
    </p:embeddedFont>
    <p:embeddedFont>
      <p:font typeface="QPTVTU+TradeGothicLTStd-Bd2" panose="020B0600070205080204"/>
      <p:regular r:id="rId161"/>
    </p:embeddedFont>
    <p:embeddedFont>
      <p:font typeface="FFAURB+CambriaMath" panose="020B0600070205080204"/>
      <p:regular r:id="rId162"/>
    </p:embeddedFont>
    <p:embeddedFont>
      <p:font typeface="TCPOAK+TradeGothicLTStd" panose="020B0600070205080204"/>
      <p:regular r:id="rId163"/>
    </p:embeddedFont>
    <p:embeddedFont>
      <p:font typeface="EGMMOL+TradeGothicLTStd" panose="020B0600070205080204"/>
      <p:regular r:id="rId164"/>
    </p:embeddedFont>
    <p:embeddedFont>
      <p:font typeface="EMIPPM+CambriaMath" panose="020B0600070205080204"/>
      <p:regular r:id="rId165"/>
    </p:embeddedFont>
    <p:embeddedFont>
      <p:font typeface="PBDWWU+CambriaMath" panose="020B0600070205080204"/>
      <p:regular r:id="rId166"/>
    </p:embeddedFont>
    <p:embeddedFont>
      <p:font typeface="WQUDKV+CambriaMath" panose="020B0600070205080204"/>
      <p:regular r:id="rId167"/>
    </p:embeddedFont>
    <p:embeddedFont>
      <p:font typeface="FUCJTJ+TradeGothicLTStd" panose="020B0600070205080204"/>
      <p:regular r:id="rId168"/>
    </p:embeddedFont>
    <p:embeddedFont>
      <p:font typeface="HNJWCF+TradeGothicLTStd-Bd2" panose="020B0600070205080204"/>
      <p:regular r:id="rId169"/>
    </p:embeddedFont>
    <p:embeddedFont>
      <p:font typeface="OOSGSM+TradeGothicLTStd-Bd2" panose="020B0600070205080204"/>
      <p:regular r:id="rId170"/>
    </p:embeddedFont>
    <p:embeddedFont>
      <p:font typeface="VAPSFG+TradeGothicLTStd" panose="020B0600070205080204"/>
      <p:regular r:id="rId171"/>
    </p:embeddedFont>
    <p:embeddedFont>
      <p:font typeface="HCDEMM+TradeGothicLTStd" panose="020B0600070205080204"/>
      <p:regular r:id="rId172"/>
    </p:embeddedFont>
    <p:embeddedFont>
      <p:font typeface="SAQWLR+TradeGothicLTStd-Bd2" panose="020B0600070205080204"/>
      <p:regular r:id="rId173"/>
    </p:embeddedFont>
    <p:embeddedFont>
      <p:font typeface="VIRFFK+CambriaMath" panose="020B0600070205080204"/>
      <p:regular r:id="rId174"/>
    </p:embeddedFont>
    <p:embeddedFont>
      <p:font typeface="PCAPJR+TradeGothicLTStd-Bd2" panose="020B0600070205080204"/>
      <p:regular r:id="rId175"/>
    </p:embeddedFont>
    <p:embeddedFont>
      <p:font typeface="WFQTUI+TradeGothicLTStd-Bd2" panose="020B0600070205080204"/>
      <p:regular r:id="rId176"/>
    </p:embeddedFont>
    <p:embeddedFont>
      <p:font typeface="JFWINA+TradeGothicLTStd" panose="020B0600070205080204"/>
      <p:regular r:id="rId177"/>
    </p:embeddedFont>
    <p:embeddedFont>
      <p:font typeface="GWQARV+TradeGothicLTStd" panose="020B0600070205080204"/>
      <p:regular r:id="rId178"/>
    </p:embeddedFont>
    <p:embeddedFont>
      <p:font typeface="VNMBMP+TradeGothicLTStd-Bd2" panose="020B0600070205080204"/>
      <p:regular r:id="rId179"/>
    </p:embeddedFont>
    <p:embeddedFont>
      <p:font typeface="REICJI+CambriaMath" panose="020B0600070205080204"/>
      <p:regular r:id="rId180"/>
    </p:embeddedFont>
    <p:embeddedFont>
      <p:font typeface="ROOHHR+TradeGothicLTStd-Bd2" panose="020B0600070205080204"/>
      <p:regular r:id="rId181"/>
    </p:embeddedFont>
    <p:embeddedFont>
      <p:font typeface="LQJEHS+TradeGothicLTStd-Bd2" panose="020B0600070205080204"/>
      <p:regular r:id="rId182"/>
    </p:embeddedFont>
    <p:embeddedFont>
      <p:font typeface="BHBWOD+TradeGothicLTStd-Bd2" panose="020B0600070205080204"/>
      <p:regular r:id="rId183"/>
    </p:embeddedFont>
    <p:embeddedFont>
      <p:font typeface="BLWEDV+TradeGothicLTStd" panose="020B0600070205080204"/>
      <p:regular r:id="rId184"/>
    </p:embeddedFont>
    <p:embeddedFont>
      <p:font typeface="IHPWLP+TradeGothicLTStd-Bd2" panose="020B0600070205080204"/>
      <p:regular r:id="rId185"/>
    </p:embeddedFont>
    <p:embeddedFont>
      <p:font typeface="SWGOKJ+TradeGothicLTStd-Bd2" panose="020B0600070205080204"/>
      <p:regular r:id="rId186"/>
    </p:embeddedFont>
    <p:embeddedFont>
      <p:font typeface="KWIMKN+ArialMT" panose="020B0600070205080204"/>
      <p:regular r:id="rId187"/>
    </p:embeddedFont>
    <p:embeddedFont>
      <p:font typeface="JDATSN+CambriaMath" panose="020B0600070205080204"/>
      <p:regular r:id="rId188"/>
    </p:embeddedFont>
    <p:embeddedFont>
      <p:font typeface="OIBBUU+TradeGothicLTStd-Bd2" panose="020B0600070205080204"/>
      <p:regular r:id="rId189"/>
    </p:embeddedFont>
    <p:embeddedFont>
      <p:font typeface="QAAGNJ+TradeGothicLTStd-Bd2" panose="020B0600070205080204"/>
      <p:regular r:id="rId190"/>
    </p:embeddedFont>
    <p:embeddedFont>
      <p:font typeface="GGCGIA+TradeGothicLTStd-Bd2" panose="020B0600070205080204"/>
      <p:regular r:id="rId191"/>
    </p:embeddedFont>
    <p:embeddedFont>
      <p:font typeface="SITMOE+CambriaMath" panose="020B0600070205080204"/>
      <p:regular r:id="rId192"/>
    </p:embeddedFont>
    <p:embeddedFont>
      <p:font typeface="VLERUC+TradeGothicLTStd-Bd2" panose="020B0600070205080204"/>
      <p:regular r:id="rId193"/>
    </p:embeddedFont>
    <p:embeddedFont>
      <p:font typeface="BNUSIB+TradeGothicLTStd-Bd2" panose="020B0600070205080204"/>
      <p:regular r:id="rId194"/>
    </p:embeddedFont>
    <p:embeddedFont>
      <p:font typeface="VQWUOW+TradeGothicLTStd" panose="020B0600070205080204"/>
      <p:regular r:id="rId195"/>
    </p:embeddedFont>
    <p:embeddedFont>
      <p:font typeface="LLNKWL+TradeGothicLTStd-Bd2" panose="020B0600070205080204"/>
      <p:regular r:id="rId196"/>
    </p:embeddedFont>
    <p:embeddedFont>
      <p:font typeface="KLRBDF+CambriaMath" panose="020B0600070205080204"/>
      <p:regular r:id="rId197"/>
    </p:embeddedFont>
    <p:embeddedFont>
      <p:font typeface="VVBMAB+TradeGothicLTStd" panose="020B0600070205080204"/>
      <p:regular r:id="rId198"/>
    </p:embeddedFont>
    <p:embeddedFont>
      <p:font typeface="NBMRFS+TradeGothicLTStd-Bd2" panose="020B0600070205080204"/>
      <p:regular r:id="rId199"/>
    </p:embeddedFont>
    <p:embeddedFont>
      <p:font typeface="MTMOSS+TradeGothicLTStd-Bd2" panose="020B0600070205080204"/>
      <p:regular r:id="rId200"/>
    </p:embeddedFont>
    <p:embeddedFont>
      <p:font typeface="IFPIQL+TradeGothicLTStd-Bd2" panose="020B0600070205080204"/>
      <p:regular r:id="rId201"/>
    </p:embeddedFont>
    <p:embeddedFont>
      <p:font typeface="MQPDPK+TradeGothicLTStd-Bd2" panose="020B0600070205080204"/>
      <p:regular r:id="rId202"/>
    </p:embeddedFont>
    <p:embeddedFont>
      <p:font typeface="DJSREC+TradeGothicLTStd-Bd2" panose="020B0600070205080204"/>
      <p:regular r:id="rId203"/>
    </p:embeddedFont>
    <p:embeddedFont>
      <p:font typeface="IPHCRB+TradeGothicLTStd-Bd2" panose="020B0600070205080204"/>
      <p:regular r:id="rId204"/>
    </p:embeddedFont>
    <p:embeddedFont>
      <p:font typeface="MUSJGS+CambriaMath" panose="020B0600070205080204"/>
      <p:regular r:id="rId205"/>
    </p:embeddedFont>
    <p:embeddedFont>
      <p:font typeface="AOAVSS+TradeGothicLTStd-Obl" panose="020B0600070205080204"/>
      <p:regular r:id="rId206"/>
    </p:embeddedFont>
    <p:embeddedFont>
      <p:font typeface="QHVHGQ+TradeGothicLTStd" panose="020B0600070205080204"/>
      <p:regular r:id="rId207"/>
    </p:embeddedFont>
    <p:embeddedFont>
      <p:font typeface="EKRMWO+CambriaMath" panose="020B0600070205080204"/>
      <p:regular r:id="rId208"/>
    </p:embeddedFont>
    <p:embeddedFont>
      <p:font typeface="IAWWTT+TradeGothicLTStd" panose="020B0600070205080204"/>
      <p:regular r:id="rId209"/>
    </p:embeddedFont>
    <p:embeddedFont>
      <p:font typeface="FOMHPA+TradeGothicLTStd-Bd2" panose="020B0600070205080204"/>
      <p:regular r:id="rId210"/>
    </p:embeddedFont>
    <p:embeddedFont>
      <p:font typeface="AARTAA+TimesNewRomanPS-BoldMT" panose="020B0600070205080204"/>
      <p:regular r:id="rId211"/>
    </p:embeddedFont>
    <p:embeddedFont>
      <p:font typeface="FGSLRR+TradeGothicLTStd-Bd2" panose="020B0600070205080204"/>
      <p:regular r:id="rId212"/>
    </p:embeddedFont>
    <p:embeddedFont>
      <p:font typeface="GULOBW+CambriaMath" panose="020B0600070205080204"/>
      <p:regular r:id="rId213"/>
    </p:embeddedFont>
    <p:embeddedFont>
      <p:font typeface="FBWOGT+TradeGothicLTStd" panose="020B0600070205080204"/>
      <p:regular r:id="rId214"/>
    </p:embeddedFont>
    <p:embeddedFont>
      <p:font typeface="CCTRIC+CourierNewPSMT" panose="020B0600070205080204"/>
      <p:regular r:id="rId215"/>
    </p:embeddedFont>
    <p:embeddedFont>
      <p:font typeface="ABWSEK+TradeGothicLTStd-Bd2" panose="020B0600070205080204"/>
      <p:regular r:id="rId216"/>
    </p:embeddedFont>
    <p:embeddedFont>
      <p:font typeface="GUENRM+TradeGothicLTStd" panose="020B0600070205080204"/>
      <p:regular r:id="rId21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font" Target="fonts/font10.fntdata"/><Relationship Id="rId138" Type="http://schemas.openxmlformats.org/officeDocument/2006/relationships/font" Target="fonts/font64.fntdata"/><Relationship Id="rId159" Type="http://schemas.openxmlformats.org/officeDocument/2006/relationships/font" Target="fonts/font85.fntdata"/><Relationship Id="rId170" Type="http://schemas.openxmlformats.org/officeDocument/2006/relationships/font" Target="fonts/font96.fntdata"/><Relationship Id="rId191" Type="http://schemas.openxmlformats.org/officeDocument/2006/relationships/font" Target="fonts/font117.fntdata"/><Relationship Id="rId205" Type="http://schemas.openxmlformats.org/officeDocument/2006/relationships/font" Target="fonts/font131.fntdata"/><Relationship Id="rId107" Type="http://schemas.openxmlformats.org/officeDocument/2006/relationships/font" Target="fonts/font3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54.fntdata"/><Relationship Id="rId149" Type="http://schemas.openxmlformats.org/officeDocument/2006/relationships/font" Target="fonts/font75.fntdata"/><Relationship Id="rId5" Type="http://schemas.openxmlformats.org/officeDocument/2006/relationships/slide" Target="slides/slide4.xml"/><Relationship Id="rId95" Type="http://schemas.openxmlformats.org/officeDocument/2006/relationships/font" Target="fonts/font21.fntdata"/><Relationship Id="rId160" Type="http://schemas.openxmlformats.org/officeDocument/2006/relationships/font" Target="fonts/font86.fntdata"/><Relationship Id="rId181" Type="http://schemas.openxmlformats.org/officeDocument/2006/relationships/font" Target="fonts/font107.fntdata"/><Relationship Id="rId216" Type="http://schemas.openxmlformats.org/officeDocument/2006/relationships/font" Target="fonts/font14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font" Target="fonts/font44.fntdata"/><Relationship Id="rId139" Type="http://schemas.openxmlformats.org/officeDocument/2006/relationships/font" Target="fonts/font65.fntdata"/><Relationship Id="rId85" Type="http://schemas.openxmlformats.org/officeDocument/2006/relationships/font" Target="fonts/font11.fntdata"/><Relationship Id="rId150" Type="http://schemas.openxmlformats.org/officeDocument/2006/relationships/font" Target="fonts/font76.fntdata"/><Relationship Id="rId171" Type="http://schemas.openxmlformats.org/officeDocument/2006/relationships/font" Target="fonts/font97.fntdata"/><Relationship Id="rId192" Type="http://schemas.openxmlformats.org/officeDocument/2006/relationships/font" Target="fonts/font118.fntdata"/><Relationship Id="rId206" Type="http://schemas.openxmlformats.org/officeDocument/2006/relationships/font" Target="fonts/font13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font" Target="fonts/font34.fntdata"/><Relationship Id="rId129" Type="http://schemas.openxmlformats.org/officeDocument/2006/relationships/font" Target="fonts/font55.fntdata"/><Relationship Id="rId54" Type="http://schemas.openxmlformats.org/officeDocument/2006/relationships/slide" Target="slides/slide53.xml"/><Relationship Id="rId75" Type="http://schemas.openxmlformats.org/officeDocument/2006/relationships/font" Target="fonts/font1.fntdata"/><Relationship Id="rId96" Type="http://schemas.openxmlformats.org/officeDocument/2006/relationships/font" Target="fonts/font22.fntdata"/><Relationship Id="rId140" Type="http://schemas.openxmlformats.org/officeDocument/2006/relationships/font" Target="fonts/font66.fntdata"/><Relationship Id="rId161" Type="http://schemas.openxmlformats.org/officeDocument/2006/relationships/font" Target="fonts/font87.fntdata"/><Relationship Id="rId182" Type="http://schemas.openxmlformats.org/officeDocument/2006/relationships/font" Target="fonts/font108.fntdata"/><Relationship Id="rId217" Type="http://schemas.openxmlformats.org/officeDocument/2006/relationships/font" Target="fonts/font14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font" Target="fonts/font45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font" Target="fonts/font12.fntdata"/><Relationship Id="rId130" Type="http://schemas.openxmlformats.org/officeDocument/2006/relationships/font" Target="fonts/font56.fntdata"/><Relationship Id="rId151" Type="http://schemas.openxmlformats.org/officeDocument/2006/relationships/font" Target="fonts/font77.fntdata"/><Relationship Id="rId172" Type="http://schemas.openxmlformats.org/officeDocument/2006/relationships/font" Target="fonts/font98.fntdata"/><Relationship Id="rId193" Type="http://schemas.openxmlformats.org/officeDocument/2006/relationships/font" Target="fonts/font119.fntdata"/><Relationship Id="rId207" Type="http://schemas.openxmlformats.org/officeDocument/2006/relationships/font" Target="fonts/font133.fntdata"/><Relationship Id="rId13" Type="http://schemas.openxmlformats.org/officeDocument/2006/relationships/slide" Target="slides/slide12.xml"/><Relationship Id="rId109" Type="http://schemas.openxmlformats.org/officeDocument/2006/relationships/font" Target="fonts/font35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20" Type="http://schemas.openxmlformats.org/officeDocument/2006/relationships/font" Target="fonts/font46.fntdata"/><Relationship Id="rId141" Type="http://schemas.openxmlformats.org/officeDocument/2006/relationships/font" Target="fonts/font67.fntdata"/><Relationship Id="rId7" Type="http://schemas.openxmlformats.org/officeDocument/2006/relationships/slide" Target="slides/slide6.xml"/><Relationship Id="rId162" Type="http://schemas.openxmlformats.org/officeDocument/2006/relationships/font" Target="fonts/font88.fntdata"/><Relationship Id="rId183" Type="http://schemas.openxmlformats.org/officeDocument/2006/relationships/font" Target="fonts/font109.fntdata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110" Type="http://schemas.openxmlformats.org/officeDocument/2006/relationships/font" Target="fonts/font36.fntdata"/><Relationship Id="rId131" Type="http://schemas.openxmlformats.org/officeDocument/2006/relationships/font" Target="fonts/font57.fntdata"/><Relationship Id="rId152" Type="http://schemas.openxmlformats.org/officeDocument/2006/relationships/font" Target="fonts/font78.fntdata"/><Relationship Id="rId173" Type="http://schemas.openxmlformats.org/officeDocument/2006/relationships/font" Target="fonts/font99.fntdata"/><Relationship Id="rId194" Type="http://schemas.openxmlformats.org/officeDocument/2006/relationships/font" Target="fonts/font120.fntdata"/><Relationship Id="rId208" Type="http://schemas.openxmlformats.org/officeDocument/2006/relationships/font" Target="fonts/font134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121" Type="http://schemas.openxmlformats.org/officeDocument/2006/relationships/font" Target="fonts/font47.fntdata"/><Relationship Id="rId142" Type="http://schemas.openxmlformats.org/officeDocument/2006/relationships/font" Target="fonts/font68.fntdata"/><Relationship Id="rId163" Type="http://schemas.openxmlformats.org/officeDocument/2006/relationships/font" Target="fonts/font89.fntdata"/><Relationship Id="rId184" Type="http://schemas.openxmlformats.org/officeDocument/2006/relationships/font" Target="fonts/font110.fntdata"/><Relationship Id="rId189" Type="http://schemas.openxmlformats.org/officeDocument/2006/relationships/font" Target="fonts/font115.fntdata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font" Target="fonts/font140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2.fntdata"/><Relationship Id="rId137" Type="http://schemas.openxmlformats.org/officeDocument/2006/relationships/font" Target="fonts/font63.fntdata"/><Relationship Id="rId158" Type="http://schemas.openxmlformats.org/officeDocument/2006/relationships/font" Target="fonts/font8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111" Type="http://schemas.openxmlformats.org/officeDocument/2006/relationships/font" Target="fonts/font37.fntdata"/><Relationship Id="rId132" Type="http://schemas.openxmlformats.org/officeDocument/2006/relationships/font" Target="fonts/font58.fntdata"/><Relationship Id="rId153" Type="http://schemas.openxmlformats.org/officeDocument/2006/relationships/font" Target="fonts/font79.fntdata"/><Relationship Id="rId174" Type="http://schemas.openxmlformats.org/officeDocument/2006/relationships/font" Target="fonts/font100.fntdata"/><Relationship Id="rId179" Type="http://schemas.openxmlformats.org/officeDocument/2006/relationships/font" Target="fonts/font105.fntdata"/><Relationship Id="rId195" Type="http://schemas.openxmlformats.org/officeDocument/2006/relationships/font" Target="fonts/font121.fntdata"/><Relationship Id="rId209" Type="http://schemas.openxmlformats.org/officeDocument/2006/relationships/font" Target="fonts/font135.fntdata"/><Relationship Id="rId190" Type="http://schemas.openxmlformats.org/officeDocument/2006/relationships/font" Target="fonts/font116.fntdata"/><Relationship Id="rId204" Type="http://schemas.openxmlformats.org/officeDocument/2006/relationships/font" Target="fonts/font130.fntdata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2.fntdata"/><Relationship Id="rId127" Type="http://schemas.openxmlformats.org/officeDocument/2006/relationships/font" Target="fonts/font5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122" Type="http://schemas.openxmlformats.org/officeDocument/2006/relationships/font" Target="fonts/font48.fntdata"/><Relationship Id="rId143" Type="http://schemas.openxmlformats.org/officeDocument/2006/relationships/font" Target="fonts/font69.fntdata"/><Relationship Id="rId148" Type="http://schemas.openxmlformats.org/officeDocument/2006/relationships/font" Target="fonts/font74.fntdata"/><Relationship Id="rId164" Type="http://schemas.openxmlformats.org/officeDocument/2006/relationships/font" Target="fonts/font90.fntdata"/><Relationship Id="rId169" Type="http://schemas.openxmlformats.org/officeDocument/2006/relationships/font" Target="fonts/font95.fntdata"/><Relationship Id="rId185" Type="http://schemas.openxmlformats.org/officeDocument/2006/relationships/font" Target="fonts/font1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6.fntdata"/><Relationship Id="rId210" Type="http://schemas.openxmlformats.org/officeDocument/2006/relationships/font" Target="fonts/font136.fntdata"/><Relationship Id="rId215" Type="http://schemas.openxmlformats.org/officeDocument/2006/relationships/font" Target="fonts/font14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font" Target="fonts/font15.fntdata"/><Relationship Id="rId112" Type="http://schemas.openxmlformats.org/officeDocument/2006/relationships/font" Target="fonts/font38.fntdata"/><Relationship Id="rId133" Type="http://schemas.openxmlformats.org/officeDocument/2006/relationships/font" Target="fonts/font59.fntdata"/><Relationship Id="rId154" Type="http://schemas.openxmlformats.org/officeDocument/2006/relationships/font" Target="fonts/font80.fntdata"/><Relationship Id="rId175" Type="http://schemas.openxmlformats.org/officeDocument/2006/relationships/font" Target="fonts/font101.fntdata"/><Relationship Id="rId196" Type="http://schemas.openxmlformats.org/officeDocument/2006/relationships/font" Target="fonts/font122.fntdata"/><Relationship Id="rId200" Type="http://schemas.openxmlformats.org/officeDocument/2006/relationships/font" Target="fonts/font126.fntdata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123" Type="http://schemas.openxmlformats.org/officeDocument/2006/relationships/font" Target="fonts/font49.fntdata"/><Relationship Id="rId144" Type="http://schemas.openxmlformats.org/officeDocument/2006/relationships/font" Target="fonts/font70.fntdata"/><Relationship Id="rId90" Type="http://schemas.openxmlformats.org/officeDocument/2006/relationships/font" Target="fonts/font16.fntdata"/><Relationship Id="rId165" Type="http://schemas.openxmlformats.org/officeDocument/2006/relationships/font" Target="fonts/font91.fntdata"/><Relationship Id="rId186" Type="http://schemas.openxmlformats.org/officeDocument/2006/relationships/font" Target="fonts/font112.fntdata"/><Relationship Id="rId211" Type="http://schemas.openxmlformats.org/officeDocument/2006/relationships/font" Target="fonts/font13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font" Target="fonts/font39.fntdata"/><Relationship Id="rId134" Type="http://schemas.openxmlformats.org/officeDocument/2006/relationships/font" Target="fonts/font60.fntdata"/><Relationship Id="rId80" Type="http://schemas.openxmlformats.org/officeDocument/2006/relationships/font" Target="fonts/font6.fntdata"/><Relationship Id="rId155" Type="http://schemas.openxmlformats.org/officeDocument/2006/relationships/font" Target="fonts/font81.fntdata"/><Relationship Id="rId176" Type="http://schemas.openxmlformats.org/officeDocument/2006/relationships/font" Target="fonts/font102.fntdata"/><Relationship Id="rId197" Type="http://schemas.openxmlformats.org/officeDocument/2006/relationships/font" Target="fonts/font123.fntdata"/><Relationship Id="rId201" Type="http://schemas.openxmlformats.org/officeDocument/2006/relationships/font" Target="fonts/font12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9.fntdata"/><Relationship Id="rId124" Type="http://schemas.openxmlformats.org/officeDocument/2006/relationships/font" Target="fonts/font50.fntdata"/><Relationship Id="rId70" Type="http://schemas.openxmlformats.org/officeDocument/2006/relationships/slide" Target="slides/slide69.xml"/><Relationship Id="rId91" Type="http://schemas.openxmlformats.org/officeDocument/2006/relationships/font" Target="fonts/font17.fntdata"/><Relationship Id="rId145" Type="http://schemas.openxmlformats.org/officeDocument/2006/relationships/font" Target="fonts/font71.fntdata"/><Relationship Id="rId166" Type="http://schemas.openxmlformats.org/officeDocument/2006/relationships/font" Target="fonts/font92.fntdata"/><Relationship Id="rId187" Type="http://schemas.openxmlformats.org/officeDocument/2006/relationships/font" Target="fonts/font113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3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0.fntdata"/><Relationship Id="rId60" Type="http://schemas.openxmlformats.org/officeDocument/2006/relationships/slide" Target="slides/slide59.xml"/><Relationship Id="rId81" Type="http://schemas.openxmlformats.org/officeDocument/2006/relationships/font" Target="fonts/font7.fntdata"/><Relationship Id="rId135" Type="http://schemas.openxmlformats.org/officeDocument/2006/relationships/font" Target="fonts/font61.fntdata"/><Relationship Id="rId156" Type="http://schemas.openxmlformats.org/officeDocument/2006/relationships/font" Target="fonts/font82.fntdata"/><Relationship Id="rId177" Type="http://schemas.openxmlformats.org/officeDocument/2006/relationships/font" Target="fonts/font103.fntdata"/><Relationship Id="rId198" Type="http://schemas.openxmlformats.org/officeDocument/2006/relationships/font" Target="fonts/font124.fntdata"/><Relationship Id="rId202" Type="http://schemas.openxmlformats.org/officeDocument/2006/relationships/font" Target="fonts/font12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font" Target="fonts/font30.fntdata"/><Relationship Id="rId125" Type="http://schemas.openxmlformats.org/officeDocument/2006/relationships/font" Target="fonts/font51.fntdata"/><Relationship Id="rId146" Type="http://schemas.openxmlformats.org/officeDocument/2006/relationships/font" Target="fonts/font72.fntdata"/><Relationship Id="rId167" Type="http://schemas.openxmlformats.org/officeDocument/2006/relationships/font" Target="fonts/font93.fntdata"/><Relationship Id="rId188" Type="http://schemas.openxmlformats.org/officeDocument/2006/relationships/font" Target="fonts/font114.fntdata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13" Type="http://schemas.openxmlformats.org/officeDocument/2006/relationships/font" Target="fonts/font13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font" Target="fonts/font41.fntdata"/><Relationship Id="rId136" Type="http://schemas.openxmlformats.org/officeDocument/2006/relationships/font" Target="fonts/font62.fntdata"/><Relationship Id="rId157" Type="http://schemas.openxmlformats.org/officeDocument/2006/relationships/font" Target="fonts/font83.fntdata"/><Relationship Id="rId178" Type="http://schemas.openxmlformats.org/officeDocument/2006/relationships/font" Target="fonts/font104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9" Type="http://schemas.openxmlformats.org/officeDocument/2006/relationships/font" Target="fonts/font125.fntdata"/><Relationship Id="rId203" Type="http://schemas.openxmlformats.org/officeDocument/2006/relationships/font" Target="fonts/font129.fntdata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font" Target="fonts/font31.fntdata"/><Relationship Id="rId126" Type="http://schemas.openxmlformats.org/officeDocument/2006/relationships/font" Target="fonts/font52.fntdata"/><Relationship Id="rId147" Type="http://schemas.openxmlformats.org/officeDocument/2006/relationships/font" Target="fonts/font73.fntdata"/><Relationship Id="rId168" Type="http://schemas.openxmlformats.org/officeDocument/2006/relationships/font" Target="fonts/font9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8.02002" TargetMode="External"/><Relationship Id="rId4" Type="http://schemas.openxmlformats.org/officeDocument/2006/relationships/hyperlink" Target="https://arxiv.org/abs/1506.01497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84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307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FGSLRR+TradeGothicLTStd-Bd2"/>
                <a:cs typeface="FGSLRR+TradeGothicLTStd-Bd2"/>
              </a:rPr>
              <a:t>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TP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0.9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683420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2/2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2/4</a:t>
            </a:r>
            <a:r>
              <a:rPr sz="2100" spc="15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VVBMAB+TradeGothicLTStd"/>
                <a:cs typeface="VVBMAB+TradeGothicLTStd"/>
              </a:rPr>
              <a:t>0.5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9696400" y="44624"/>
            <a:ext cx="249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番⽬は誤検知、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この検知に対する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ground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truth object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car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）は存在しない。これは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truck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まだ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低い。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もし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5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番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⽬の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誤検知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が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Score Threshold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以上であれば、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FP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に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入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る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ので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、評価される。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" y="5541039"/>
            <a:ext cx="6789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detector in this case is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high precision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 recall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detector.</a:t>
            </a: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means that the detector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misses some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scene,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when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it does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 an 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it makes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very few mistakes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category classification and bounding box location.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704" y="2819340"/>
            <a:ext cx="698929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26666" dirty="0">
                <a:solidFill>
                  <a:srgbClr val="FF0000"/>
                </a:solidFill>
                <a:latin typeface="DEFVRH+CambriaMath"/>
                <a:cs typeface="DEFVRH+CambriaMath"/>
              </a:rPr>
              <a:t>!</a:t>
            </a:r>
            <a:r>
              <a:rPr sz="1800" spc="-25" dirty="0">
                <a:solidFill>
                  <a:srgbClr val="FF0000"/>
                </a:solidFill>
                <a:latin typeface="DEFVRH+CambriaMath"/>
                <a:cs typeface="DEFVRH+CambriaMath"/>
              </a:rPr>
              <a:t>"#$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7027" y="2878874"/>
            <a:ext cx="72793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1759" y="2878874"/>
            <a:ext cx="562851" cy="97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0.9</a:t>
            </a:r>
          </a:p>
          <a:p>
            <a:pPr marL="0" marR="0">
              <a:lnSpc>
                <a:spcPts val="2532"/>
              </a:lnSpc>
              <a:spcBef>
                <a:spcPts val="2389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6991" y="2875826"/>
            <a:ext cx="727938" cy="98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0.88</a:t>
            </a:r>
          </a:p>
          <a:p>
            <a:pPr marL="24094" marR="0">
              <a:lnSpc>
                <a:spcPts val="2532"/>
              </a:lnSpc>
              <a:spcBef>
                <a:spcPts val="2363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0851" y="2875826"/>
            <a:ext cx="727938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0.78</a:t>
            </a:r>
          </a:p>
          <a:p>
            <a:pPr marL="0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spc="12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3855" y="2875826"/>
            <a:ext cx="562850" cy="100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SAQWLR+TradeGothicLTStd-Bd2"/>
                <a:cs typeface="SAQWLR+TradeGothicLTStd-Bd2"/>
              </a:rPr>
              <a:t>0.7</a:t>
            </a:r>
          </a:p>
          <a:p>
            <a:pPr marL="57707" marR="0">
              <a:lnSpc>
                <a:spcPts val="2532"/>
              </a:lnSpc>
              <a:spcBef>
                <a:spcPts val="2555"/>
              </a:spcBef>
              <a:spcAft>
                <a:spcPts val="0"/>
              </a:spcAft>
            </a:pPr>
            <a:r>
              <a:rPr sz="2100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524" y="3477708"/>
            <a:ext cx="171344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14895"/>
                </a:solidFill>
                <a:latin typeface="DEFVRH+CambriaMath"/>
                <a:cs typeface="DEFVRH+CambriaMath"/>
              </a:rPr>
              <a:t>%&amp;'</a:t>
            </a:r>
            <a:r>
              <a:rPr sz="2400" spc="2597" dirty="0">
                <a:solidFill>
                  <a:srgbClr val="414895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424996"/>
                </a:solidFill>
                <a:latin typeface="SAQWLR+TradeGothicLTStd-Bd2"/>
                <a:cs typeface="SAQWLR+TradeGothicLTStd-Bd2"/>
              </a:rPr>
              <a:t>0.95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9039" y="4315967"/>
            <a:ext cx="11868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TP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42852"/>
                </a:solidFill>
                <a:latin typeface="IDHRHT+TradeGothicLTStd"/>
                <a:cs typeface="IDHRHT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631" y="4632959"/>
            <a:ext cx="3550139" cy="87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Score </a:t>
            </a:r>
            <a:r>
              <a:rPr sz="2700" spc="-12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4A8DF1"/>
                </a:solidFill>
                <a:latin typeface="DEMARH+TradeGothicLTStd"/>
                <a:cs typeface="DEMARH+TradeGothicLTStd"/>
              </a:rPr>
              <a:t>0.7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IOU </a:t>
            </a:r>
            <a:r>
              <a:rPr sz="2700" spc="-12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Threshold:</a:t>
            </a:r>
            <a:r>
              <a:rPr sz="2700" spc="-10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EMARH+TradeGothicLTStd"/>
                <a:cs typeface="DEMARH+TradeGothicLTStd"/>
              </a:rPr>
              <a:t>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9039" y="4672583"/>
            <a:ext cx="2930918" cy="1393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FP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2</a:t>
            </a:r>
          </a:p>
          <a:p>
            <a:pPr marL="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FN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  <a:r>
              <a:rPr sz="2100" spc="18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3/5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  <a:p>
            <a:pPr marL="0" marR="0">
              <a:lnSpc>
                <a:spcPts val="2486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3/4</a:t>
            </a:r>
            <a:r>
              <a:rPr sz="2100" spc="15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=</a:t>
            </a:r>
            <a:r>
              <a:rPr sz="2100" spc="23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99695" y="5638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can conclude that the 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lowering the score 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less accurate detection results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at the expense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detecting more objects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scene. </a:t>
            </a:r>
            <a:endParaRPr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975872" y="4943372"/>
            <a:ext cx="33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TP+FN</a:t>
            </a:r>
            <a:r>
              <a:rPr kumimoji="1" lang="ja-JP" altLang="en-US" dirty="0" smtClean="0"/>
              <a:t>は全ての</a:t>
            </a:r>
            <a:r>
              <a:rPr kumimoji="1" lang="en-US" altLang="ja-JP" dirty="0" smtClean="0"/>
              <a:t>ground truth</a:t>
            </a:r>
            <a:r>
              <a:rPr kumimoji="1" lang="ja-JP" altLang="en-US" dirty="0" smtClean="0"/>
              <a:t>の数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456040" y="17320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IOU</a:t>
            </a:r>
            <a:r>
              <a:rPr kumimoji="1" lang="ja-JP" altLang="en-US" sz="1600" dirty="0" smtClean="0"/>
              <a:t>未達なので、未検知（偽陰性）になる。またスコアが達したので、偽陽性にもなる。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713" y="1504226"/>
            <a:ext cx="1041646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Score</a:t>
            </a:r>
            <a:r>
              <a:rPr sz="210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4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threshold</a:t>
            </a:r>
            <a:r>
              <a:rPr sz="2100" spc="1456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0.9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0.8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0.7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0.6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0.5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0.4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0.3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0.2</a:t>
            </a:r>
            <a:r>
              <a:rPr sz="2100" spc="3740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 </a:t>
            </a:r>
            <a:r>
              <a:rPr sz="2100" spc="12" dirty="0">
                <a:solidFill>
                  <a:srgbClr val="FFFFFF"/>
                </a:solidFill>
                <a:latin typeface="TIQWDC+TradeGothicLTStd-Bd2"/>
                <a:cs typeface="TIQWDC+TradeGothicLTStd-Bd2"/>
              </a:rPr>
              <a:t>0.1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713" y="1926335"/>
            <a:ext cx="1230934" cy="76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Precision</a:t>
            </a:r>
          </a:p>
          <a:p>
            <a:pPr marL="0" marR="0">
              <a:lnSpc>
                <a:spcPts val="2486"/>
              </a:lnSpc>
              <a:spcBef>
                <a:spcPts val="777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Recall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0643" y="1926335"/>
            <a:ext cx="31535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8979" y="1926335"/>
            <a:ext cx="1531188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25651" y="1926335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987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2324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30659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98996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67332" y="1926335"/>
            <a:ext cx="562850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20643" y="2340863"/>
            <a:ext cx="56285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88979" y="2340863"/>
            <a:ext cx="750629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  <a:r>
              <a:rPr sz="2100" spc="255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IDHRHT+TradeGothicLTStd"/>
                <a:cs typeface="IDHRHT+TradeGothicLTStd"/>
              </a:rPr>
              <a:t>0.75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12671" y="3075432"/>
            <a:ext cx="2473163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spc="-17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Precision-Recall</a:t>
            </a:r>
            <a:r>
              <a:rPr sz="1900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 </a:t>
            </a:r>
            <a:r>
              <a:rPr sz="1900" spc="-18" dirty="0">
                <a:solidFill>
                  <a:srgbClr val="232852"/>
                </a:solidFill>
                <a:latin typeface="JJSJTQ+TradeGothicLTStd"/>
                <a:cs typeface="JJSJTQ+TradeGothicLTStd"/>
              </a:rPr>
              <a:t>Curve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41669" y="3700272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63213" y="4020127"/>
            <a:ext cx="492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232852"/>
                </a:solidFill>
                <a:latin typeface="PMNCOV+CambriaMath"/>
                <a:cs typeface="PMNCOV+CambriaMath"/>
              </a:rPr>
              <a:t>$$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02412" y="4145280"/>
            <a:ext cx="385206" cy="1992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</a:p>
          <a:p>
            <a:pPr marL="0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</a:p>
          <a:p>
            <a:pPr marL="0" marR="0">
              <a:lnSpc>
                <a:spcPts val="1420"/>
              </a:lnSpc>
              <a:spcBef>
                <a:spcPts val="2059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</a:p>
          <a:p>
            <a:pPr marL="139256" marR="0">
              <a:lnSpc>
                <a:spcPts val="1420"/>
              </a:lnSpc>
              <a:spcBef>
                <a:spcPts val="2083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51848" y="42071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990623" y="4515024"/>
            <a:ext cx="401845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!"</a:t>
            </a:r>
            <a:r>
              <a:rPr sz="3200" spc="1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=</a:t>
            </a:r>
            <a:r>
              <a:rPr sz="3200" spc="422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%</a:t>
            </a:r>
            <a:r>
              <a:rPr sz="3200" spc="-20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&amp;</a:t>
            </a:r>
            <a:r>
              <a:rPr sz="3200" spc="14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≈</a:t>
            </a:r>
            <a:r>
              <a:rPr sz="3200" spc="8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0.75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3665" y="4547616"/>
            <a:ext cx="966825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Precision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390542" y="4705927"/>
            <a:ext cx="307007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PMNCOV+CambriaMath"/>
                <a:cs typeface="PMNCOV+CambriaMath"/>
              </a:rPr>
              <a:t>!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39135" y="4786296"/>
            <a:ext cx="60285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QAFPN+CambriaMath"/>
                <a:cs typeface="HQAFPN+CambriaMath"/>
              </a:rPr>
              <a:t>11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57740" y="5141791"/>
            <a:ext cx="70387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60" dirty="0">
                <a:solidFill>
                  <a:srgbClr val="232852"/>
                </a:solidFill>
                <a:latin typeface="PMNCOV+CambriaMath"/>
                <a:cs typeface="PMNCOV+CambriaMath"/>
              </a:rPr>
              <a:t>!"#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26740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089048" y="6114288"/>
            <a:ext cx="304069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0.1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0.2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0.3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0.4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0.5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0.6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0.7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0.8</a:t>
            </a:r>
            <a:r>
              <a:rPr sz="1200" spc="4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0.9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46103" y="6114288"/>
            <a:ext cx="24551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08411" y="6114288"/>
            <a:ext cx="385206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959"/>
                </a:solidFill>
                <a:latin typeface="DRJITI+TradeGothicLTStd"/>
                <a:cs typeface="DRJITI+TradeGothicLTStd"/>
              </a:rPr>
              <a:t>1.1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96696" y="6352032"/>
            <a:ext cx="705916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32852"/>
                </a:solidFill>
                <a:latin typeface="DRJITI+TradeGothicLTStd"/>
                <a:cs typeface="DRJITI+TradeGothicLTStd"/>
              </a:rPr>
              <a:t>Recall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2236508" y="-19339"/>
            <a:ext cx="9955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Note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we also add the precision, recall points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(1, 0)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first point in the plot,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and (0, 1)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the final point in the plot.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AP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の意味：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value of the average precision of the detector can be thought of as an average of performance over all score thresholds, allowing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comparison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the performance of detectors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without having to consider the exact score threshold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generated those detections. </a:t>
            </a:r>
            <a:endParaRPr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600056" y="5617644"/>
            <a:ext cx="44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1+1+1+1+1+1+0.9+0.8+0.48+0.24+0=8.42</a:t>
            </a:r>
          </a:p>
          <a:p>
            <a:r>
              <a:rPr lang="en-US" altLang="ja-JP" dirty="0" smtClean="0"/>
              <a:t>8.42 / 11 = 0.765</a:t>
            </a:r>
            <a:r>
              <a:rPr lang="ja-JP" altLang="en-US" dirty="0" smtClean="0"/>
              <a:t>になるが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39340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comprises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localizing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an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determining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what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is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detectors are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evaluated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using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Average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Precision</a:t>
            </a:r>
            <a:r>
              <a:rPr sz="2700" spc="-1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metric,</a:t>
            </a:r>
            <a:r>
              <a:rPr sz="2700" dirty="0">
                <a:solidFill>
                  <a:srgbClr val="001F5F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at </a:t>
            </a:r>
            <a:r>
              <a:rPr sz="270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a</a:t>
            </a:r>
            <a:r>
              <a:rPr sz="2700" spc="-2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specific</a:t>
            </a:r>
            <a:r>
              <a:rPr sz="2700" spc="-10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IOU</a:t>
            </a:r>
            <a:r>
              <a:rPr sz="2700" spc="-15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EFCTB+TradeGothicLTStd"/>
                <a:cs typeface="REFCTB+TradeGothicLTStd"/>
              </a:rPr>
              <a:t>threshold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99954"/>
            <a:ext cx="663604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detection</a:t>
            </a:r>
            <a:r>
              <a:rPr sz="2700" spc="-1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TMFOR+TradeGothicLTStd-Bd2"/>
                <a:cs typeface="UTMFOR+TradeGothicLTStd-Bd2"/>
              </a:rPr>
              <a:t>ConvNets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159896" y="49931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Implementation Resources from Google: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https://github.com/tensorflow/models/tree/master/research/object_detection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512453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2D Object Detection With Convolutional Neural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IPHCRB+TradeGothicLTStd-Bd2"/>
                <a:cs typeface="IPHCRB+TradeGothicLTStd-Bd2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TSQPK+TradeGothicLTStd-Bold"/>
                <a:cs typeface="HTSQPK+TradeGothicLTStd-Bold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73209"/>
            <a:ext cx="2581027" cy="1693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468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HNCCSK+ArialMT"/>
                <a:cs typeface="HNCCSK+ArialMT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FFFF"/>
                </a:solidFill>
                <a:latin typeface="HNCCSK+ArialMT"/>
                <a:cs typeface="HNCCSK+ArialMT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HNCCSK+ArialMT"/>
                <a:cs typeface="HNCCSK+ArialMT"/>
              </a:rPr>
              <a:t>Pedestrian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10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503712" y="4898238"/>
            <a:ext cx="8688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architecture takes as an input an image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manually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crafted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prior</a:t>
            </a:r>
            <a:r>
              <a:rPr lang="ja-JP" altLang="en-US" dirty="0" smtClean="0">
                <a:latin typeface="XFJVBI+HelveticaNeue"/>
              </a:rPr>
              <a:t>（事前）</a:t>
            </a:r>
            <a:r>
              <a:rPr lang="en-US" altLang="ja-JP" dirty="0" smtClean="0"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set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of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fully connected layers take as an input, the output of the feature extractor and provide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refinement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2D prior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well as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maximum suppression is performed on the output of the fully connected layers to generate the final detections. </a:t>
            </a:r>
            <a:endParaRPr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6390" y="25689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4276" y="30261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264" y="30261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57908" y="38138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651" y="38138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802337" cy="3769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are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most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computationally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expensive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component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2D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detector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feature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extractors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usually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has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much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7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lower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width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height</a:t>
            </a:r>
            <a:r>
              <a:rPr sz="2700" spc="-2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than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those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of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input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image,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but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much</a:t>
            </a:r>
            <a:r>
              <a:rPr sz="2700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greater</a:t>
            </a:r>
            <a:r>
              <a:rPr sz="2700" spc="-10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VVTKTP+TradeGothicLTStd-Bd2"/>
                <a:cs typeface="VVTKTP+TradeGothicLTStd-Bd2"/>
              </a:rPr>
              <a:t>depth</a:t>
            </a:r>
          </a:p>
          <a:p>
            <a:pPr marL="0" marR="0">
              <a:lnSpc>
                <a:spcPts val="3196"/>
              </a:lnSpc>
              <a:spcBef>
                <a:spcPts val="197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Very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active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area of research, </a:t>
            </a:r>
            <a:r>
              <a:rPr sz="2700" spc="-17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with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new</a:t>
            </a:r>
            <a:r>
              <a:rPr sz="2700" spc="-25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extractors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proposed</a:t>
            </a:r>
            <a:r>
              <a:rPr sz="2700" spc="-12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on</a:t>
            </a:r>
            <a:r>
              <a:rPr sz="2700" spc="-14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regular</a:t>
            </a:r>
            <a:r>
              <a:rPr sz="2700" spc="-1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basis</a:t>
            </a: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Most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common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extractors</a:t>
            </a:r>
            <a:r>
              <a:rPr sz="2700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VVTKTP+TradeGothicLTStd-Bd2"/>
                <a:cs typeface="VVTKTP+TradeGothicLTStd-Bd2"/>
              </a:rPr>
              <a:t>are</a:t>
            </a:r>
            <a:r>
              <a:rPr sz="2700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:</a:t>
            </a:r>
            <a:r>
              <a:rPr sz="2700" spc="-21" dirty="0">
                <a:solidFill>
                  <a:srgbClr val="002060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21" dirty="0">
                <a:solidFill>
                  <a:srgbClr val="4A8DF1"/>
                </a:solidFill>
                <a:latin typeface="QHVHGQ+TradeGothicLTStd"/>
                <a:cs typeface="QHVHGQ+TradeGothicLTStd"/>
              </a:rPr>
              <a:t>VGG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ResNet</a:t>
            </a:r>
            <a:r>
              <a:rPr sz="2700" spc="-15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VHGQ+TradeGothicLTStd"/>
                <a:cs typeface="QHVHGQ+TradeGothicLTStd"/>
              </a:rPr>
              <a:t>and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QHVHGQ+TradeGothicLTStd"/>
                <a:cs typeface="QHVHGQ+TradeGothicLTStd"/>
              </a:rPr>
              <a:t>Inception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212867" y="2504890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output’s depth is usually two to three orders of magnitude greater than that of the input image. </a:t>
            </a:r>
            <a:endParaRPr lang="ja-JP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61274" cy="212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Alternating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are of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3x3xK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stride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1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zero-padding</a:t>
            </a:r>
          </a:p>
          <a:p>
            <a:pPr marL="0" marR="0">
              <a:lnSpc>
                <a:spcPts val="3256"/>
              </a:lnSpc>
              <a:spcBef>
                <a:spcPts val="1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the</a:t>
            </a:r>
            <a:r>
              <a:rPr sz="2700" spc="-18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max</a:t>
            </a:r>
            <a:r>
              <a:rPr sz="2700" spc="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are of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2x2</a:t>
            </a:r>
            <a:r>
              <a:rPr sz="2700" spc="-2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stride</a:t>
            </a:r>
            <a:r>
              <a:rPr sz="2700" spc="-1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WBBWVA+TradeGothicLTStd"/>
                <a:cs typeface="WBBWVA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BBWVA+TradeGothicLTStd"/>
                <a:cs typeface="WBBWVA+TradeGothicLTStd"/>
              </a:rPr>
              <a:t>padding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5332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WGOKJ+TradeGothicLTStd-Bd2"/>
                <a:cs typeface="SWGOKJ+TradeGothicLTStd-Bd2"/>
              </a:rPr>
              <a:t>Brief History of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00089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2001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Viola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Jones</a:t>
            </a:r>
            <a:r>
              <a:rPr sz="2700" spc="-1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177157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Framework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711972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2005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Dalal,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Triggs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Histogram</a:t>
            </a:r>
            <a:r>
              <a:rPr sz="2700" spc="-2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Oriented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3176016"/>
            <a:ext cx="1581264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Gradients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8600"/>
            <a:ext cx="745986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LUBSVI+ArialMT"/>
                <a:cs typeface="LUBSV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2012</a:t>
            </a:r>
            <a:r>
              <a:rPr sz="2700" spc="-11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–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Krizhevsky,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Sutskever,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Hinton</a:t>
            </a:r>
            <a:r>
              <a:rPr sz="2700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-</a:t>
            </a:r>
            <a:r>
              <a:rPr sz="2700" spc="-23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VAPSFG+TradeGothicLTStd"/>
                <a:cs typeface="VAPSFG+TradeGothicLTStd"/>
              </a:rPr>
              <a:t>Alexnet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44134" y="6445180"/>
            <a:ext cx="1140866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42852"/>
                </a:solidFill>
                <a:latin typeface="LUBSVI+ArialMT"/>
                <a:cs typeface="LUBSVI+ArialMT"/>
              </a:rPr>
              <a:t>Imagene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900979" y="2016795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detection.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68740" y="332533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pedestrian detection.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231904" y="5286817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in 2012, it was the only deep learning-based entry in the challenge. </a:t>
            </a:r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6040" y="3325334"/>
            <a:ext cx="151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HOG</a:t>
            </a:r>
            <a:r>
              <a:rPr kumimoji="1" lang="ja-JP" altLang="en-US" dirty="0" smtClean="0"/>
              <a:t>を使っている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7123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NUSIB+TradeGothicLTStd-Bd2"/>
                <a:cs typeface="BNUSIB+TradeGothicLTStd-Bd2"/>
              </a:rPr>
              <a:t>VGG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24477"/>
            <a:ext cx="272448" cy="42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27149" y="2327492"/>
            <a:ext cx="13745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82961" y="2327492"/>
            <a:ext cx="12503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43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950" spc="20" baseline="-20799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0" dirty="0" smtClean="0">
                <a:solidFill>
                  <a:srgbClr val="001F5F"/>
                </a:solidFill>
                <a:latin typeface="ALEQNV+CambriaMath"/>
                <a:cs typeface="ALEQNV+CambriaMath"/>
              </a:rPr>
              <a:t>'/)*×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5470" y="2413582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19628" y="2413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45202" y="2413582"/>
            <a:ext cx="13787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34" dirty="0">
                <a:solidFill>
                  <a:srgbClr val="FF0000"/>
                </a:solidFill>
                <a:latin typeface="SPLFTW+CambriaMath"/>
                <a:cs typeface="SPLFTW+CambriaMath"/>
              </a:rPr>
              <a:t>!</a:t>
            </a:r>
            <a:r>
              <a:rPr sz="2250" spc="18" baseline="-20571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86899" y="240335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2A5B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86520" y="2623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76801" y="2623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39825" y="2540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73174" y="2821267"/>
            <a:ext cx="1336449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7" dirty="0">
                <a:solidFill>
                  <a:srgbClr val="001F5F"/>
                </a:solidFill>
                <a:latin typeface="ALEQNV+CambriaMath"/>
                <a:cs typeface="ALEQNV+CambriaMath"/>
              </a:rPr>
              <a:t>'()*×,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190886" y="2821267"/>
            <a:ext cx="125030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001F5F"/>
                </a:solidFill>
                <a:latin typeface="ALEQNV+CambriaMath"/>
                <a:cs typeface="ALEQNV+CambriaMath"/>
              </a:rPr>
              <a:t>'/)*×0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28749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346461" y="2885027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/>
              <p:cNvSpPr txBox="1"/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61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 dirty="0" smtClean="0">
                    <a:solidFill>
                      <a:srgbClr val="001F5F"/>
                    </a:solidFill>
                    <a:latin typeface="CCTRIC+CourierNewPSMT"/>
                    <a:cs typeface="CCTRIC+CourierNewPSMT"/>
                  </a:rPr>
                  <a:t>o</a:t>
                </a:r>
                <a:r>
                  <a:rPr lang="en-US" sz="2100" spc="-100" dirty="0">
                    <a:solidFill>
                      <a:srgbClr val="001F5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𝐻</m:t>
                        </m:r>
                      </m:e>
                      <m:sub>
                        <m:r>
                          <a:rPr lang="en-US" sz="2100" b="0" i="1" spc="-100" smtClean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100" spc="-911" dirty="0" smtClean="0">
                    <a:solidFill>
                      <a:srgbClr val="002A5B"/>
                    </a:solidFill>
                    <a:latin typeface="SPLFTW+CambriaMath"/>
                    <a:cs typeface="SPLFTW+CambriaMath"/>
                  </a:rPr>
                  <a:t>    =</a:t>
                </a:r>
                <a:endParaRPr sz="2100" dirty="0">
                  <a:solidFill>
                    <a:srgbClr val="002A5B"/>
                  </a:solidFill>
                  <a:latin typeface="SPLFTW+CambriaMath"/>
                  <a:cs typeface="SPLFTW+CambriaMath"/>
                </a:endParaRPr>
              </a:p>
            </p:txBody>
          </p:sp>
        </mc:Choice>
        <mc:Fallback xmlns="">
          <p:sp>
            <p:nvSpPr>
              <p:cNvPr id="31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70" y="2907358"/>
                <a:ext cx="1442758" cy="320601"/>
              </a:xfrm>
              <a:prstGeom prst="rect">
                <a:avLst/>
              </a:prstGeom>
              <a:blipFill>
                <a:blip r:embed="rId3"/>
                <a:stretch>
                  <a:fillRect l="-11441" t="-33962" b="-509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 txBox="1"/>
          <p:nvPr/>
        </p:nvSpPr>
        <p:spPr>
          <a:xfrm>
            <a:off x="3427553" y="29073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53127" y="2907358"/>
            <a:ext cx="132472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3150" spc="-294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3150" spc="-182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baseline="288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3150" spc="-175" baseline="28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150" spc="20" baseline="28800" dirty="0">
                <a:solidFill>
                  <a:srgbClr val="FF0000"/>
                </a:solidFill>
                <a:latin typeface="SPLFTW+CambriaMath"/>
                <a:cs typeface="SPLFTW+CambriaMath"/>
              </a:rPr>
              <a:t>%</a:t>
            </a:r>
            <a:r>
              <a:rPr sz="1500" spc="18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713495" y="31169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684726" y="31169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85470" y="3340174"/>
            <a:ext cx="151679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0571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05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0000"/>
                </a:solidFill>
                <a:latin typeface="SPLFTW+CambriaMath"/>
                <a:cs typeface="SPLFTW+CambriaMath"/>
              </a:rPr>
              <a:t>'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3665" y="3669791"/>
            <a:ext cx="788250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pooling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max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function,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are of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99415" y="4078223"/>
            <a:ext cx="596229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2x2,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stride</a:t>
            </a:r>
            <a:r>
              <a:rPr sz="2700" spc="-1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2</a:t>
            </a:r>
            <a:r>
              <a:rPr sz="2700" spc="-36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padding.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227149" y="4497667"/>
            <a:ext cx="841957" cy="29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950" spc="20" baseline="-20799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749688" y="4497667"/>
            <a:ext cx="8169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$</a:t>
            </a:r>
            <a:r>
              <a:rPr sz="1500" spc="10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111700" y="4497667"/>
            <a:ext cx="643392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50" dirty="0">
                <a:solidFill>
                  <a:srgbClr val="FF0000"/>
                </a:solidFill>
                <a:latin typeface="ALEQNV+CambriaMath"/>
                <a:cs typeface="ALEQNV+CambriaMath"/>
              </a:rPr>
              <a:t>$</a:t>
            </a:r>
            <a:r>
              <a:rPr sz="1950" baseline="-20799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  <a:p>
            <a:pPr marL="254889" marR="0">
              <a:lnSpc>
                <a:spcPts val="1758"/>
              </a:lnSpc>
              <a:spcBef>
                <a:spcPts val="251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2250" spc="43" baseline="24000" dirty="0">
                <a:solidFill>
                  <a:srgbClr val="FF0000"/>
                </a:solidFill>
                <a:latin typeface="ALEQNV+CambriaMath"/>
                <a:cs typeface="ALEQNV+CambriaMath"/>
              </a:rPr>
              <a:t>.</a:t>
            </a:r>
            <a:r>
              <a:rPr sz="1300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43363" y="4561426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5470" y="4583758"/>
            <a:ext cx="1316398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!</a:t>
            </a:r>
            <a:r>
              <a:rPr sz="2100" spc="2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86355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78542" y="4583758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539825" y="4711027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519884" y="4793323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026803" y="4793323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73174" y="4994491"/>
            <a:ext cx="80385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spc="46" dirty="0">
                <a:solidFill>
                  <a:srgbClr val="001F5F"/>
                </a:solidFill>
                <a:latin typeface="ALEQNV+CambriaMath"/>
                <a:cs typeface="ALEQNV+CambriaMath"/>
              </a:rPr>
              <a:t>'(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657613" y="4994491"/>
            <a:ext cx="778817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.</a:t>
            </a:r>
            <a:r>
              <a:rPr sz="1500" spc="10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'</a:t>
            </a:r>
            <a:r>
              <a:rPr sz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328749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813188" y="5058250"/>
            <a:ext cx="320482" cy="2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4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001F5F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85470" y="5080582"/>
            <a:ext cx="1262423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%</a:t>
            </a:r>
            <a:r>
              <a:rPr sz="2100" spc="27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894280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348367" y="5080582"/>
            <a:ext cx="83805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+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1</a:t>
            </a:r>
            <a:r>
              <a:rPr sz="21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485850" y="5207851"/>
            <a:ext cx="47366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3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446859" y="5290147"/>
            <a:ext cx="25769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-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915678" y="5290147"/>
            <a:ext cx="26262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ALEQNV+CambriaMath"/>
                <a:cs typeface="ALEQNV+CambriaMath"/>
              </a:rPr>
              <a:t>*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17364" y="5290147"/>
            <a:ext cx="2663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0000"/>
                </a:solidFill>
                <a:latin typeface="ALEQNV+CambriaMath"/>
                <a:cs typeface="ALEQNV+CambriaMath"/>
              </a:rPr>
              <a:t>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85470" y="5510350"/>
            <a:ext cx="17300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001F5F"/>
                </a:solidFill>
                <a:latin typeface="SPLFTW+CambriaMath"/>
                <a:cs typeface="SPLFTW+CambriaMath"/>
              </a:rPr>
              <a:t>&amp;</a:t>
            </a:r>
            <a:r>
              <a:rPr sz="2250" spc="34" baseline="-21714" dirty="0">
                <a:solidFill>
                  <a:srgbClr val="001F5F"/>
                </a:solidFill>
                <a:latin typeface="ALEQNV+CambriaMath"/>
                <a:cs typeface="ALEQNV+CambriaMath"/>
              </a:rPr>
              <a:t>!"#</a:t>
            </a:r>
            <a:r>
              <a:rPr sz="2250" spc="105" baseline="-217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SPLFTW+CambriaMath"/>
                <a:cs typeface="SPLFTW+CambriaMath"/>
              </a:rPr>
              <a:t>=</a:t>
            </a:r>
            <a:r>
              <a:rPr sz="2100" spc="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3" dirty="0">
                <a:solidFill>
                  <a:srgbClr val="FF0000"/>
                </a:solidFill>
                <a:latin typeface="SPLFTW+CambriaMath"/>
                <a:cs typeface="SPLFTW+CambriaMath"/>
              </a:rPr>
              <a:t>&amp;</a:t>
            </a:r>
            <a:r>
              <a:rPr sz="2250" spc="18" baseline="-21714" dirty="0">
                <a:solidFill>
                  <a:srgbClr val="FF0000"/>
                </a:solidFill>
                <a:latin typeface="ALEQNV+CambriaMath"/>
                <a:cs typeface="ALEQNV+CambriaMath"/>
              </a:rPr>
              <a:t>%&amp;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727384" y="1425548"/>
            <a:ext cx="8032912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96"/>
              </a:lnSpc>
              <a:spcBef>
                <a:spcPts val="187"/>
              </a:spcBef>
            </a:pPr>
            <a:r>
              <a:rPr lang="en-US" altLang="ja-JP" sz="2700" spc="-11" dirty="0">
                <a:solidFill>
                  <a:srgbClr val="001F5F"/>
                </a:solidFill>
                <a:latin typeface="HEHHGK+TradeGothicLTStd"/>
                <a:cs typeface="HEHHGK+TradeGothicLTStd"/>
              </a:rPr>
              <a:t>All convolutional layers are of size 3x3xK, with stride 1 and 1 zero-padding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8839435" y="1063523"/>
            <a:ext cx="336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つまり</a:t>
            </a:r>
            <a:r>
              <a:rPr lang="en-US" altLang="ja-JP" dirty="0" smtClean="0"/>
              <a:t>K</a:t>
            </a:r>
            <a:r>
              <a:rPr lang="ja-JP" altLang="en-US" dirty="0" smtClean="0"/>
              <a:t>個</a:t>
            </a:r>
            <a:r>
              <a:rPr lang="en-US" altLang="ja-JP" dirty="0" smtClean="0"/>
              <a:t>filter.</a:t>
            </a:r>
          </a:p>
          <a:p>
            <a:r>
              <a:rPr lang="en-US" altLang="ja-JP" dirty="0" smtClean="0"/>
              <a:t>Kernel</a:t>
            </a:r>
            <a:r>
              <a:rPr lang="ja-JP" altLang="en-US" dirty="0" smtClean="0"/>
              <a:t>サイズは</a:t>
            </a:r>
            <a:r>
              <a:rPr lang="en-US" altLang="ja-JP" dirty="0" smtClean="0"/>
              <a:t>3x3.</a:t>
            </a:r>
          </a:p>
          <a:p>
            <a:r>
              <a:rPr lang="en-US" altLang="ja-JP" dirty="0" smtClean="0"/>
              <a:t>Filter</a:t>
            </a:r>
            <a:r>
              <a:rPr lang="ja-JP" altLang="en-US" dirty="0" smtClean="0"/>
              <a:t>の</a:t>
            </a:r>
            <a:r>
              <a:rPr lang="en-US" altLang="ja-JP" dirty="0" smtClean="0"/>
              <a:t>channel</a:t>
            </a:r>
            <a:r>
              <a:rPr lang="ja-JP" altLang="en-US" dirty="0" smtClean="0"/>
              <a:t>数は</a:t>
            </a:r>
            <a:r>
              <a:rPr lang="en-US" altLang="ja-JP" dirty="0" smtClean="0"/>
              <a:t>input</a:t>
            </a:r>
            <a:r>
              <a:rPr lang="ja-JP" altLang="en-US" dirty="0" smtClean="0"/>
              <a:t>の</a:t>
            </a:r>
            <a:r>
              <a:rPr lang="en-US" altLang="ja-JP" dirty="0"/>
              <a:t>channel</a:t>
            </a:r>
            <a:r>
              <a:rPr lang="ja-JP" altLang="en-US" dirty="0" smtClean="0"/>
              <a:t>数と一致する。 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5804387" y="5171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These particular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hyperparameters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were arrived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through intensive experimentation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have performed extremely well in a wide range of problems, making VGG an extremely popular extractor. </a:t>
            </a:r>
            <a:endParaRPr lang="ja-JP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KEFHV+TradeGothicLTStd-Bd2"/>
                <a:cs typeface="PKEFHV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3896" y="4142257"/>
            <a:ext cx="626414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Image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418" y="4142257"/>
            <a:ext cx="636371" cy="99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Conv1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M/2</a:t>
            </a:r>
          </a:p>
          <a:p>
            <a:pPr marL="984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30375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Conv2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1387" y="4142257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Conv3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60738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Conv4</a:t>
            </a:r>
          </a:p>
          <a:p>
            <a:pPr marL="34925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M/16</a:t>
            </a:r>
          </a:p>
          <a:p>
            <a:pPr marL="4445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N/16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45849" y="4142257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NBMRFS+TradeGothicLTStd-Bd2"/>
                <a:cs typeface="NBMRFS+TradeGothicLTStd-Bd2"/>
              </a:rPr>
              <a:t>Conv5</a:t>
            </a:r>
          </a:p>
          <a:p>
            <a:pPr marL="34926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M/32</a:t>
            </a:r>
          </a:p>
          <a:p>
            <a:pPr marL="44451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N/32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512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7174" y="4514088"/>
            <a:ext cx="666064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Width</a:t>
            </a:r>
          </a:p>
          <a:p>
            <a:pPr marL="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Height</a:t>
            </a:r>
          </a:p>
          <a:p>
            <a:pPr marL="24606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Depth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56615" y="4514088"/>
            <a:ext cx="300507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</a:t>
            </a:r>
          </a:p>
          <a:p>
            <a:pPr marL="19843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28800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69812" y="4885944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N/8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83768" y="5257800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64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09750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128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50762" y="5257800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CDEMM+TradeGothicLTStd"/>
                <a:cs typeface="HCDEMM+TradeGothicLTStd"/>
              </a:rPr>
              <a:t>256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BJRMV+TradeGothicLTStd-Bd2"/>
                <a:cs typeface="OBJRMV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4780" y="2810893"/>
            <a:ext cx="113130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17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960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1862" y="4028663"/>
            <a:ext cx="1244424" cy="805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7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Height</a:t>
            </a:r>
            <a:r>
              <a:rPr sz="1500" spc="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30</a:t>
            </a:r>
          </a:p>
          <a:p>
            <a:pPr marL="0" marR="0">
              <a:lnSpc>
                <a:spcPts val="1829"/>
              </a:lnSpc>
              <a:spcBef>
                <a:spcPts val="2376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30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80860" y="4123430"/>
            <a:ext cx="1097822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Width</a:t>
            </a:r>
            <a:r>
              <a:rPr sz="1500" spc="-43" dirty="0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B9BD5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5B9BD5"/>
                </a:solidFill>
                <a:latin typeface="Calibri"/>
                <a:cs typeface="Calibri"/>
              </a:rPr>
              <a:t>124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91476" y="4183449"/>
            <a:ext cx="1504753" cy="27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5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222" y="4505637"/>
            <a:ext cx="906016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23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4118" y="4775722"/>
            <a:ext cx="1096418" cy="27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Depth</a:t>
            </a:r>
            <a:r>
              <a:rPr sz="1500" spc="18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C55A11"/>
                </a:solidFill>
                <a:latin typeface="Calibri"/>
                <a:cs typeface="Calibri"/>
              </a:rPr>
              <a:t>= </a:t>
            </a:r>
            <a:r>
              <a:rPr sz="1500" spc="-10" dirty="0">
                <a:solidFill>
                  <a:srgbClr val="C55A11"/>
                </a:solidFill>
                <a:latin typeface="Calibri"/>
                <a:cs typeface="Calibri"/>
              </a:rPr>
              <a:t>512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467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039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039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39916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39916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616280" y="1628800"/>
            <a:ext cx="3575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generate 2D bounding boxes, we usually do not start from scratch and estimate the corners of the bounding box without any prior.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assume that we do have a prior on where the boxes are in image space and how large these boxes should be.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are manually defined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over the whole image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on an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equally-spaced grid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26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15480" y="1700808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Let’s assume that we have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set of anchors close to our ground-truth boxes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40185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87488" y="2636912"/>
            <a:ext cx="2880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During training, the network learns to take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each of these anchors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tries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move it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as close as possible to the ground-truth bounding box in both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centroid location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 dimensions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544272" y="1910044"/>
            <a:ext cx="3625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is termed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residual learning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takes advantage of the notion that it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easier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nudge an existing box a small amount to improve 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rather than to search the entire image for possible object locations.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 practice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residual learning has proven to provide much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better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results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than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attempting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directly estimate bounding boxes without any prior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752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96935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AICSN+TradeGothicLTStd-Bd2"/>
                <a:cs typeface="RAICSN+TradeGothicLTStd-Bd2"/>
              </a:rPr>
              <a:t>Prior/Anchor Bounding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5590" y="26832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3476" y="31404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09464" y="31404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108" y="39281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2851" y="39281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423592" y="5050395"/>
            <a:ext cx="662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Many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methods have been proposed in the literature on how to use the anchor bounding boxes to generate the final prediction.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interact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with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generate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sized feature vectors for every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（次のスライドから）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192344" y="558924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つまり</a:t>
            </a:r>
            <a:r>
              <a:rPr kumimoji="1" lang="en-US" altLang="ja-JP" dirty="0" smtClean="0"/>
              <a:t>anchors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VGG</a:t>
            </a:r>
            <a:r>
              <a:rPr kumimoji="1" lang="ja-JP" altLang="en-US" dirty="0" smtClean="0"/>
              <a:t>の最後の</a:t>
            </a:r>
            <a:r>
              <a:rPr lang="en-US" altLang="ja-JP" dirty="0" smtClean="0"/>
              <a:t>40</a:t>
            </a:r>
            <a:r>
              <a:rPr kumimoji="1" lang="en-US" altLang="ja-JP" dirty="0" smtClean="0"/>
              <a:t>*30*512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と連携する。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396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FOMHPA+TradeGothicLTStd-Bd2"/>
                <a:cs typeface="FOMHPA+TradeGothicLTStd-Bd2"/>
              </a:rPr>
              <a:t>Using Anchor Boxes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8215" y="1250802"/>
            <a:ext cx="523549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4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 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8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 </a:t>
            </a:r>
            <a:r>
              <a:rPr sz="1750" spc="-1264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1256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1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23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0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68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F</a:t>
            </a:r>
            <a:r>
              <a:rPr sz="1750" spc="-1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F</a:t>
            </a:r>
            <a:r>
              <a:rPr sz="1750" spc="-76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15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-861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87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56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spc="-58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96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-97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75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spc="-23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r</a:t>
            </a:r>
            <a:r>
              <a:rPr sz="1750" spc="-755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76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12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-1629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1652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M</a:t>
            </a:r>
            <a:r>
              <a:rPr sz="1750" spc="-20" dirty="0">
                <a:solidFill>
                  <a:srgbClr val="FF0000"/>
                </a:solidFill>
                <a:latin typeface="PEUOJS+TimesNewRomanPS-BoldMT"/>
                <a:cs typeface="PEUOJS+TimesNewRomanPS-BoldMT"/>
              </a:rPr>
              <a:t>M</a:t>
            </a:r>
            <a:r>
              <a:rPr sz="1750" spc="-8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47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  <a:r>
              <a:rPr sz="1750" dirty="0">
                <a:solidFill>
                  <a:srgbClr val="FF0000"/>
                </a:solidFill>
                <a:latin typeface="AARTAA+TimesNewRomanPS-BoldMT"/>
                <a:cs typeface="AARTAA+TimesNewRomanPS-BoldMT"/>
              </a:rPr>
              <a:t>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7923" y="1849873"/>
            <a:ext cx="3941637" cy="286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96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k</a:t>
            </a:r>
            <a:r>
              <a:rPr sz="1750" spc="1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125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A</a:t>
            </a:r>
            <a:r>
              <a:rPr sz="1750" spc="-2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A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1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96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h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h</a:t>
            </a:r>
            <a:r>
              <a:rPr sz="1750" spc="-863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76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r </a:t>
            </a:r>
            <a:r>
              <a:rPr sz="1750" spc="-1167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1156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B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B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863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765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e</a:t>
            </a:r>
            <a:r>
              <a:rPr sz="1750" spc="21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e</a:t>
            </a:r>
            <a:r>
              <a:rPr sz="1750" spc="-68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  <a:r>
              <a:rPr sz="1750" spc="-669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s</a:t>
            </a:r>
            <a:r>
              <a:rPr sz="1750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037" y="1186681"/>
            <a:ext cx="4853888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Ren, Shaoqing, et al. "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Faster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FF0000"/>
                </a:solidFill>
                <a:latin typeface="VQWUOW+TradeGothicLTStd"/>
                <a:cs typeface="VQWUOW+TradeGothicLTStd"/>
              </a:rPr>
              <a:t>r-cnn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: Towards real-time object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detection with region proposal networks."</a:t>
            </a:r>
            <a:r>
              <a:rPr sz="1400" spc="-17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 </a:t>
            </a: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Advances in neural</a:t>
            </a:r>
          </a:p>
          <a:p>
            <a:pPr marL="0" marR="0">
              <a:lnSpc>
                <a:spcPts val="170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AOAVSS+TradeGothicLTStd-Obl"/>
                <a:cs typeface="AOAVSS+TradeGothicLTStd-Obl"/>
              </a:rPr>
              <a:t>information processing systems</a:t>
            </a:r>
            <a:r>
              <a:rPr sz="1400" dirty="0">
                <a:solidFill>
                  <a:srgbClr val="0070C0"/>
                </a:solidFill>
                <a:latin typeface="VQWUOW+TradeGothicLTStd"/>
                <a:cs typeface="VQWUOW+TradeGothicLTStd"/>
              </a:rPr>
              <a:t>. 2015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14383" y="4386581"/>
            <a:ext cx="2396169" cy="554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88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3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3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x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-1264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D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*</a:t>
            </a:r>
          </a:p>
          <a:p>
            <a:pPr marL="0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spc="-43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 </a:t>
            </a:r>
            <a:r>
              <a:rPr sz="1750" spc="-77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c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c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v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l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l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u</a:t>
            </a:r>
            <a:r>
              <a:rPr sz="1750" spc="18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u</a:t>
            </a:r>
            <a:r>
              <a:rPr sz="1750" spc="-58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t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t</a:t>
            </a:r>
            <a:r>
              <a:rPr sz="1750" spc="-486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i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i</a:t>
            </a:r>
            <a:r>
              <a:rPr sz="1750" spc="-875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o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o</a:t>
            </a:r>
            <a:r>
              <a:rPr sz="1750" spc="-972" dirty="0">
                <a:solidFill>
                  <a:srgbClr val="000000"/>
                </a:solidFill>
                <a:latin typeface="AARTAA+TimesNewRomanPS-BoldMT"/>
                <a:cs typeface="AARTAA+TimesNewRomanPS-BoldMT"/>
              </a:rPr>
              <a:t>n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6583" y="5660096"/>
            <a:ext cx="2287068" cy="554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2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1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x</a:t>
            </a:r>
            <a:r>
              <a:rPr sz="1750" spc="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spc="11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D*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Per-Anchor</a:t>
            </a:r>
          </a:p>
          <a:p>
            <a:pPr marL="342965" marR="0">
              <a:lnSpc>
                <a:spcPts val="1952"/>
              </a:lnSpc>
              <a:spcBef>
                <a:spcPts val="108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Feature</a:t>
            </a:r>
            <a:r>
              <a:rPr sz="1750" spc="-1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PEUOJS+TimesNewRomanPS-BoldMT"/>
                <a:cs typeface="PEUOJS+TimesNewRomanPS-BoldMT"/>
              </a:rPr>
              <a:t>Vector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063552" y="1849873"/>
            <a:ext cx="341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https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arxiv.org/abs/1506.01497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9336" y="2323235"/>
            <a:ext cx="52421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every pixel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feature map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associate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k anchor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boxes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Then </a:t>
            </a:r>
            <a:r>
              <a:rPr lang="en-US" altLang="ja-JP" dirty="0"/>
              <a:t>perform </a:t>
            </a:r>
            <a:r>
              <a:rPr lang="en-US" altLang="ja-JP" dirty="0" smtClean="0"/>
              <a:t>a 3x3xD* </a:t>
            </a:r>
            <a:r>
              <a:rPr lang="en-US" altLang="ja-JP" dirty="0"/>
              <a:t>convolution operation on that pixel’s neighborhood</a:t>
            </a:r>
            <a:r>
              <a:rPr lang="en-US" altLang="ja-JP" dirty="0" smtClean="0"/>
              <a:t>. 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convolution</a:t>
            </a:r>
            <a:r>
              <a:rPr lang="ja-JP" altLang="en-US" dirty="0" smtClean="0"/>
              <a:t>は別に</a:t>
            </a:r>
            <a:r>
              <a:rPr lang="en-US" altLang="ja-JP" dirty="0" smtClean="0"/>
              <a:t>anchor box</a:t>
            </a:r>
            <a:r>
              <a:rPr lang="ja-JP" altLang="en-US" dirty="0" smtClean="0"/>
              <a:t>と関係ないと思う。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/>
              <a:t>This results in </a:t>
            </a:r>
            <a:r>
              <a:rPr lang="en-US" altLang="ja-JP" dirty="0" smtClean="0"/>
              <a:t>a 1x1xD* </a:t>
            </a:r>
            <a:r>
              <a:rPr lang="en-US" altLang="ja-JP" dirty="0"/>
              <a:t>feature vector </a:t>
            </a:r>
            <a:r>
              <a:rPr lang="en-US" altLang="ja-JP" dirty="0">
                <a:solidFill>
                  <a:srgbClr val="FF0000"/>
                </a:solidFill>
              </a:rPr>
              <a:t>for that pixel</a:t>
            </a:r>
            <a:r>
              <a:rPr lang="en-US" altLang="ja-JP" dirty="0"/>
              <a:t>. </a:t>
            </a:r>
            <a:r>
              <a:rPr lang="en-US" altLang="ja-JP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ja-JP" dirty="0"/>
              <a:t>We use this </a:t>
            </a:r>
            <a:r>
              <a:rPr lang="en-US" altLang="ja-JP" dirty="0" smtClean="0"/>
              <a:t>1x1xD* feature </a:t>
            </a:r>
            <a:r>
              <a:rPr lang="en-US" altLang="ja-JP" dirty="0"/>
              <a:t>vector as the feature vector of every one of the anchors associated with that pixel. </a:t>
            </a:r>
            <a:r>
              <a:rPr lang="en-US" altLang="ja-JP" dirty="0" smtClean="0"/>
              <a:t>K anchors</a:t>
            </a:r>
            <a:r>
              <a:rPr lang="ja-JP" altLang="en-US" dirty="0" smtClean="0"/>
              <a:t>は同じ</a:t>
            </a:r>
            <a:r>
              <a:rPr lang="en-US" altLang="ja-JP" dirty="0" smtClean="0"/>
              <a:t>feature vector</a:t>
            </a:r>
            <a:r>
              <a:rPr lang="ja-JP" altLang="en-US" dirty="0" smtClean="0"/>
              <a:t>を持っていると思う。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7608" y="566009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次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Lesson</a:t>
            </a:r>
            <a:r>
              <a:rPr lang="ja-JP" altLang="en-US" dirty="0" smtClean="0"/>
              <a:t>から分かる。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9335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DGTOS+TradeGothicLTStd-Bd2"/>
                <a:cs typeface="WDGTOS+TradeGothicLTStd-Bd2"/>
              </a:rPr>
              <a:t>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9090" y="2784812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6976" y="3242086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2964" y="3242086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0608" y="40297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6351" y="40297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855640" y="51153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then proceed to feed the extracted feature vector to the output layers in the neural network. </a:t>
            </a:r>
            <a:endParaRPr lang="ja-JP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95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NJWCF+TradeGothicLTStd-Bd2"/>
                <a:cs typeface="HNJWCF+TradeGothicLTStd-Bd2"/>
              </a:rPr>
              <a:t>The Object Detection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1022" y="3645407"/>
            <a:ext cx="2496313" cy="1727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93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0000"/>
                </a:solidFill>
                <a:latin typeface="DLHFBJ+TradeGothicLTStd"/>
                <a:cs typeface="DLHFBJ+TradeGothicLTStd"/>
              </a:rPr>
              <a:t>Car</a:t>
            </a:r>
          </a:p>
          <a:p>
            <a:pPr marL="0" marR="0">
              <a:lnSpc>
                <a:spcPts val="4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43FFFF"/>
                </a:solidFill>
                <a:latin typeface="DLHFBJ+TradeGothicLTStd"/>
                <a:cs typeface="DLHFBJ+TradeGothicLTStd"/>
              </a:rPr>
              <a:t>Truck</a:t>
            </a:r>
          </a:p>
          <a:p>
            <a:pPr marL="1" marR="0">
              <a:lnSpc>
                <a:spcPts val="42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00"/>
                </a:solidFill>
                <a:latin typeface="DLHFBJ+TradeGothicLTStd"/>
                <a:cs typeface="DLHFBJ+TradeGothicLTStd"/>
              </a:rPr>
              <a:t>Pedestrian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264352" y="1464609"/>
            <a:ext cx="2927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Given a 2D image input, to estimate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location defined by a bounding box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all objects in the scene. 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self-driving cars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we usually are most interested in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 classes that are dynamic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These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include vehicles and their subclasses, pedestrians, and cyclists.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464152" y="1052736"/>
            <a:ext cx="4727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layers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a 2D object detector usually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comprise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of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regression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classification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head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regression head usually includes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multiple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fully-connected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hidden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with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regressed output is typically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 vector of residuals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that need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added to the 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at hand to get the ground truth bounding box.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143672" y="573325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、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boxes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のサイズはまだ調整していない。まだ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prior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のまま。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この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residual</a:t>
            </a:r>
            <a:r>
              <a:rPr lang="ja-JP" altLang="en-US" dirty="0" smtClean="0">
                <a:latin typeface="XFJVBI+HelveticaNeue"/>
              </a:rPr>
              <a:t>（残余）</a:t>
            </a:r>
            <a:r>
              <a:rPr lang="ja-JP" altLang="en-US" dirty="0" smtClean="0">
                <a:solidFill>
                  <a:srgbClr val="FF0000"/>
                </a:solidFill>
                <a:latin typeface="XFJVBI+HelveticaNeue"/>
              </a:rPr>
              <a:t>を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使って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FF0000"/>
                </a:solidFill>
                <a:latin typeface="XFJVBI+HelveticaNeue"/>
              </a:rPr>
              <a:t>のサイズを調整するんだ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！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この⽅法は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centroid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を気にしなく、ただ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つ点を移動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するん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だ。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123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51584" y="5517232"/>
            <a:ext cx="9289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Another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update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dimension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anchors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is to regress a residual from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center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the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 center of the ground truth bounding box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 addition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two scale factors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that correct the ground truth bounding box width and height when multiplied with an anchor’s width and height. </a:t>
            </a:r>
            <a:endParaRPr lang="en-US" altLang="ja-JP" sz="20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前スライドの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4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つ頂点を移動する。この⽅法は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anchor box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の中⼼点を移動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して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、また⾼さ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幅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を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scale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する。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34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7488" y="980728"/>
            <a:ext cx="47525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classification head is also comprised of multiple fully-connected hidden layers, but with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final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err="1">
                <a:solidFill>
                  <a:srgbClr val="FF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output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layer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分類だから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。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 err="1">
                <a:solidFill>
                  <a:srgbClr val="000000"/>
                </a:solidFill>
                <a:latin typeface="XFJVBI+HelveticaNeue"/>
              </a:rPr>
              <a:t>softmax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 is a vector with a single score per class.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highest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score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usually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defines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of the anchor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at hand. </a:t>
            </a:r>
            <a:endParaRPr lang="ja-JP" altLang="en-US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07568" y="450912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Feature map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pixel</a:t>
            </a:r>
            <a:r>
              <a:rPr lang="ja-JP" altLang="en-US" dirty="0" smtClean="0"/>
              <a:t>単位（かつ</a:t>
            </a:r>
            <a:r>
              <a:rPr lang="en-US" altLang="ja-JP" dirty="0" smtClean="0"/>
              <a:t>anchor</a:t>
            </a:r>
            <a:r>
              <a:rPr lang="ja-JP" altLang="en-US" dirty="0" smtClean="0"/>
              <a:t>単位）で</a:t>
            </a:r>
            <a:r>
              <a:rPr kumimoji="1" lang="ja-JP" altLang="en-US" dirty="0" smtClean="0"/>
              <a:t>分類＆回帰している？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40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231904" y="275164"/>
            <a:ext cx="68407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Redundant Bounding 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の解決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策（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まだ終わっていない、次の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Lesson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へ） </a:t>
            </a:r>
            <a:endParaRPr lang="en-US" altLang="ja-JP" sz="1600" dirty="0" smtClean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will end up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with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k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bounding boxes per pixel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of the output feature map. 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Even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if we consider boxes with high classification score for all classes of interest, we still will have many redundant detections in the image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sz="20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bounding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boxes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が多すぎるので、ほとんど重なって、⾼</a:t>
            </a:r>
            <a:r>
              <a:rPr lang="ja-JP" altLang="en-US" sz="1600" dirty="0" err="1">
                <a:solidFill>
                  <a:srgbClr val="000000"/>
                </a:solidFill>
                <a:latin typeface="XFJVBI+HelveticaNeue"/>
              </a:rPr>
              <a:t>い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点数を得るのはよくあるから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でしょう。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279576" y="5103673"/>
            <a:ext cx="9433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During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average precision computation, we only consider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one detection per ground truth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redundant detections are considered false positives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results in lower precision and thus a lower average precision overall.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Precision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の分母は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FT+FP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だから。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fact, this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only an issue of inference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and it turns out to be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beneficial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network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output the best possible residuals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every anchor during training.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2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9211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HBWOD+TradeGothicLTStd-Bd2"/>
                <a:cs typeface="BHBWOD+TradeGothicLTStd-Bd2"/>
              </a:rPr>
              <a:t>Output handling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498905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performed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convolutional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Usually,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anchor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boxes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are 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used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priors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for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neural</a:t>
            </a:r>
            <a:r>
              <a:rPr sz="2700" spc="-12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network</a:t>
            </a:r>
            <a:r>
              <a:rPr sz="270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shift</a:t>
            </a:r>
            <a:r>
              <a:rPr sz="2700" spc="-10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around</a:t>
            </a:r>
            <a:r>
              <a:rPr sz="2700" spc="-12" dirty="0">
                <a:solidFill>
                  <a:srgbClr val="FF000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to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achieve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object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classification </a:t>
            </a:r>
            <a:r>
              <a:rPr sz="2700" spc="-14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and</a:t>
            </a:r>
            <a:r>
              <a:rPr sz="2700" spc="-10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FBWOGT+TradeGothicLTStd"/>
                <a:cs typeface="FBWOGT+TradeGothicLTStd"/>
              </a:rPr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438154"/>
            <a:ext cx="443396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Next:</a:t>
            </a:r>
            <a:r>
              <a:rPr sz="270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Training</a:t>
            </a:r>
            <a:r>
              <a:rPr sz="2700" spc="-10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 vs </a:t>
            </a:r>
            <a:r>
              <a:rPr sz="2700" spc="-11" dirty="0">
                <a:solidFill>
                  <a:srgbClr val="002060"/>
                </a:solidFill>
                <a:latin typeface="NBIGSC+TradeGothicLTStd-Bd2"/>
                <a:cs typeface="NBIGSC+TradeGothicLTStd-Bd2"/>
              </a:rPr>
              <a:t>Inference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439430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MELDHA+TradeGothicLTStd-Bd2"/>
                <a:cs typeface="MELDHA+TradeGothicLTStd-Bd2"/>
              </a:rPr>
              <a:t>Training Vs Inference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010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OOHHR+TradeGothicLTStd-Bd2"/>
                <a:cs typeface="ROOHHR+TradeGothicLTStd-Bd2"/>
              </a:rPr>
              <a:t>ConvNets For 2D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23244" y="3485778"/>
            <a:ext cx="970499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1130" y="3943052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07118" y="3943052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04762" y="4730672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70505" y="4730672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530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QVCUOV+TradeGothicLTStd-Bd2"/>
                <a:cs typeface="QVCUOV+TradeGothicLTStd-Bd2"/>
              </a:rPr>
              <a:t>2D Object Detector 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5917" y="1782895"/>
            <a:ext cx="963841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3905" y="1905936"/>
            <a:ext cx="304797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*+,-'-'.</a:t>
            </a:r>
            <a:r>
              <a:rPr sz="3200" spc="-1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/,0,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6718" y="2362015"/>
            <a:ext cx="1878623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[$</a:t>
            </a:r>
            <a:r>
              <a:rPr sz="3200" dirty="0">
                <a:solidFill>
                  <a:srgbClr val="242852"/>
                </a:solidFill>
                <a:latin typeface="KWIMKN+ArialMT"/>
                <a:cs typeface="KWIMKN+ArialMT"/>
              </a:rPr>
              <a:t>, </a:t>
            </a:r>
            <a:r>
              <a:rPr sz="3200" spc="199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450" baseline="36750" dirty="0">
                <a:solidFill>
                  <a:srgbClr val="242852"/>
                </a:solidFill>
                <a:latin typeface="PBDWWU+CambriaMath"/>
                <a:cs typeface="PBDWWU+CambriaMath"/>
              </a:rPr>
              <a:t>∗</a:t>
            </a:r>
            <a:r>
              <a:rPr sz="3450" spc="612" baseline="367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  <a:r>
              <a:rPr sz="3200" spc="53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23651" y="330098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07274" y="3316224"/>
            <a:ext cx="1389277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LBIER+TradeGothicLTStd"/>
                <a:cs typeface="WLBIER+TradeGothicLTStd"/>
              </a:rPr>
              <a:t>Loss Function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9060" y="4022802"/>
            <a:ext cx="644500" cy="367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3000" baseline="31384" dirty="0">
                <a:solidFill>
                  <a:srgbClr val="232852"/>
                </a:solidFill>
                <a:latin typeface="HGFDJC+CambriaMath"/>
                <a:cs typeface="HGFDJC+CambriaMath"/>
              </a:rPr>
              <a:t>&amp;</a:t>
            </a:r>
            <a:r>
              <a:rPr sz="1300" spc="23" dirty="0">
                <a:solidFill>
                  <a:srgbClr val="232852"/>
                </a:solidFill>
                <a:latin typeface="HGFDJC+CambriaMath"/>
                <a:cs typeface="HGFDJC+CambriaMath"/>
              </a:rPr>
              <a:t>'()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99183" y="4881490"/>
            <a:ext cx="1379935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8703" y="4881490"/>
            <a:ext cx="1143901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81363" y="5786040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25697" y="5786040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!</a:t>
            </a:r>
            <a:r>
              <a:rPr sz="3200" spc="13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#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$;</a:t>
            </a:r>
            <a:r>
              <a:rPr sz="3200" spc="-2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HGFDJC+CambriaMath"/>
                <a:cs typeface="HGFDJC+CambriaMath"/>
              </a:rPr>
              <a:t>&amp;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6836" y="5967710"/>
            <a:ext cx="947166" cy="2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4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are one to one, our problem would have been easy.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はい！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One-to-one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じゃない！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However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, the outputs of our network is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multiple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boxes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that can be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associated with a single ground truth box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0"/>
                <a:ext cx="6096000" cy="1223989"/>
              </a:xfrm>
              <a:prstGeom prst="rect">
                <a:avLst/>
              </a:prstGeom>
              <a:blipFill>
                <a:blip r:embed="rId3"/>
                <a:stretch>
                  <a:fillRect l="-400" t="-3483" r="-1700" b="-3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Visualize </a:t>
                </a:r>
                <a:r>
                  <a:rPr lang="en-US" altLang="ja-JP" dirty="0"/>
                  <a:t>the ground-truth bounding box alongside these anchors.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 smtClean="0"/>
                  <a:t>Some </a:t>
                </a:r>
                <a:r>
                  <a:rPr lang="en-US" altLang="ja-JP" dirty="0"/>
                  <a:t>anchors overlap and some don’t.</a:t>
                </a:r>
                <a:r>
                  <a:rPr lang="ja-JP" altLang="en-US" dirty="0"/>
                  <a:t>（上記の緑枠や⾚枠の図） </a:t>
                </a:r>
                <a:endParaRPr lang="en-US" altLang="ja-JP" dirty="0"/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/>
                  <a:t>上記</a:t>
                </a:r>
                <a:r>
                  <a:rPr lang="ja-JP" altLang="en-US" dirty="0"/>
                  <a:t>⾚枠の数</a:t>
                </a:r>
                <a:r>
                  <a:rPr lang="ja-JP" altLang="en-US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dirty="0" smtClean="0"/>
                  <a:t>で</a:t>
                </a:r>
                <a:r>
                  <a:rPr lang="ja-JP" altLang="en-US" dirty="0"/>
                  <a:t>しょう </a:t>
                </a:r>
                <a:r>
                  <a:rPr lang="ja-JP" altLang="en-US" dirty="0" smtClean="0"/>
                  <a:t>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ja-JP" altLang="en-US" dirty="0" smtClean="0"/>
                  <a:t>は</a:t>
                </a:r>
                <a:r>
                  <a:rPr lang="en-US" altLang="ja-JP" dirty="0"/>
                  <a:t>feature map</a:t>
                </a:r>
                <a:r>
                  <a:rPr lang="ja-JP" altLang="en-US" dirty="0"/>
                  <a:t>のサイズ！</a:t>
                </a:r>
                <a:r>
                  <a:rPr lang="en-US" altLang="ja-JP" dirty="0"/>
                  <a:t>input image</a:t>
                </a:r>
                <a:r>
                  <a:rPr lang="ja-JP" altLang="en-US" dirty="0"/>
                  <a:t>のサイズ じゃない！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144549"/>
                <a:ext cx="3791744" cy="2862322"/>
              </a:xfrm>
              <a:prstGeom prst="rect">
                <a:avLst/>
              </a:prstGeom>
              <a:blipFill>
                <a:blip r:embed="rId3"/>
                <a:stretch>
                  <a:fillRect l="-1447" t="-1279" r="-1125" b="-1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VGG feature extractor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reduces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resolution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 of the initial input by a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XFJVBI+HelveticaNeue"/>
                  </a:rPr>
                  <a:t>factor of 32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That means that if we associate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every pixel in the feature map </a:t>
                </a:r>
                <a:r>
                  <a:rPr lang="en-US" altLang="ja-JP" dirty="0"/>
                  <a:t>with a set of anchors, these anchors will be transferred to the initial image by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placing them </a:t>
                </a:r>
                <a:r>
                  <a:rPr lang="en-US" altLang="ja-JP" dirty="0"/>
                  <a:t>on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 grid with stride 32</a:t>
                </a:r>
                <a:r>
                  <a:rPr lang="en-US" altLang="ja-JP" dirty="0"/>
                  <a:t>.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ja-JP" dirty="0"/>
                  <a:t>feature map</a:t>
                </a:r>
                <a:r>
                  <a:rPr lang="ja-JP" altLang="en-US" dirty="0"/>
                  <a:t>の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つ</a:t>
                </a:r>
                <a:r>
                  <a:rPr lang="en-US" altLang="ja-JP" dirty="0"/>
                  <a:t>pixel</a:t>
                </a:r>
                <a:r>
                  <a:rPr lang="ja-JP" altLang="en-US" dirty="0"/>
                  <a:t>は</a:t>
                </a:r>
                <a:r>
                  <a:rPr lang="en-US" altLang="ja-JP" dirty="0"/>
                  <a:t>initial image</a:t>
                </a:r>
                <a:r>
                  <a:rPr lang="ja-JP" altLang="en-US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/>
                  <a:t>grid</a:t>
                </a:r>
                <a:r>
                  <a:rPr lang="ja-JP" altLang="en-US" dirty="0"/>
                  <a:t>相当だから。 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2816"/>
                <a:ext cx="2495600" cy="5078313"/>
              </a:xfrm>
              <a:prstGeom prst="rect">
                <a:avLst/>
              </a:prstGeom>
              <a:blipFill>
                <a:blip r:embed="rId4"/>
                <a:stretch>
                  <a:fillRect l="-1956" t="-720" r="-3912" b="-1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8827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OIBBUU+TradeGothicLTStd-Bd2"/>
                <a:cs typeface="OIBBUU+TradeGothicLTStd-Bd2"/>
              </a:rPr>
              <a:t>Object Detection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611043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Extent</a:t>
            </a:r>
            <a:r>
              <a:rPr sz="27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of </a:t>
            </a:r>
            <a:r>
              <a:rPr sz="2700" spc="-11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objects</a:t>
            </a:r>
            <a:r>
              <a:rPr sz="2700" spc="-1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is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not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fully</a:t>
            </a:r>
            <a:r>
              <a:rPr sz="270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observed!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60841"/>
            <a:ext cx="542044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Occlusion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Background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covered</a:t>
            </a:r>
            <a:r>
              <a:rPr sz="2100" spc="17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54935"/>
            <a:ext cx="2338033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foreground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70441"/>
            <a:ext cx="6127043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 smtClean="0">
                <a:solidFill>
                  <a:srgbClr val="FF0000"/>
                </a:solidFill>
                <a:latin typeface="VNMBMP+TradeGothicLTStd-Bd2"/>
                <a:cs typeface="VNMBMP+TradeGothicLTStd-Bd2"/>
              </a:rPr>
              <a:t>Truncation</a:t>
            </a:r>
            <a:r>
              <a:rPr lang="ja-JP" altLang="en-US"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（切り捨て）</a:t>
            </a:r>
            <a:r>
              <a:rPr sz="2100" spc="14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:</a:t>
            </a:r>
            <a:r>
              <a:rPr sz="2100" dirty="0" smtClean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Objects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are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out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of </a:t>
            </a:r>
            <a:r>
              <a:rPr sz="2100" spc="12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image</a:t>
            </a:r>
            <a:r>
              <a:rPr sz="2100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WNAWDS+TradeGothicLTStd"/>
                <a:cs typeface="WNAWDS+TradeGothicLTStd"/>
              </a:rPr>
              <a:t>boundaries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3093986"/>
            <a:ext cx="69747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Scale</a:t>
            </a:r>
            <a:r>
              <a:rPr sz="2700" spc="-14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:</a:t>
            </a:r>
            <a:r>
              <a:rPr sz="2700" spc="-10" dirty="0">
                <a:solidFill>
                  <a:srgbClr val="002060"/>
                </a:solidFill>
                <a:latin typeface="LQJEHS+TradeGothicLTStd-Bd2"/>
                <a:cs typeface="LQJEHS+TradeGothicLTStd-Bd2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size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gets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smaller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as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object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9415" y="3468623"/>
            <a:ext cx="297985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moves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farther</a:t>
            </a:r>
            <a:r>
              <a:rPr sz="2700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away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4242815"/>
            <a:ext cx="3678898" cy="776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Illumination</a:t>
            </a:r>
            <a:r>
              <a:rPr sz="2700" spc="-11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QPKRKT+TradeGothicLTStd"/>
                <a:cs typeface="QPKRKT+TradeGothicLTStd"/>
              </a:rPr>
              <a:t>Changes:</a:t>
            </a:r>
          </a:p>
          <a:p>
            <a:pPr marL="471804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bright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4957610"/>
            <a:ext cx="1452581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Too</a:t>
            </a:r>
            <a:r>
              <a:rPr sz="2100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VNMBMP+TradeGothicLTStd-Bd2"/>
                <a:cs typeface="VNMBMP+TradeGothicLTStd-Bd2"/>
              </a:rPr>
              <a:t>dark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24952" y="1000231"/>
            <a:ext cx="6619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extent: The extent of something is its length, area, or size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（辞書）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69024" y="57398"/>
            <a:ext cx="5322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requires the algorithm to be able to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hallucinate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（幻覚を起こす）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extent of objects to properly detect them. 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6240016" y="908720"/>
            <a:ext cx="761925" cy="1080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7137764" y="1137908"/>
            <a:ext cx="4766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phenomenon creates huge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variability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bounding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6104193" y="1628800"/>
            <a:ext cx="1033571" cy="880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775520" y="3690669"/>
            <a:ext cx="4328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algorithm is expected to determine the class of these objects at variable scales. </a:t>
            </a:r>
            <a:endParaRPr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07368" y="5435941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whole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image illumination variations from bright sun to night driving.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partial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variations due to reflections, shadows, precipitation, and other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nuisance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（やっかいなもの）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ects.</a:t>
            </a:r>
            <a:endParaRPr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039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MiniBatch</a:t>
            </a:r>
            <a:r>
              <a:rPr sz="3600" spc="196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CBOLPM+TradeGothicLTStd-Bd2"/>
                <a:cs typeface="CBOLPM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5704" y="4250474"/>
            <a:ext cx="56285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07119" y="4241330"/>
            <a:ext cx="31535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E00FF"/>
                </a:solidFill>
                <a:latin typeface="NWITCF+TradeGothicLTStd-Bd2"/>
                <a:cs typeface="NWITCF+TradeGothicLTStd-Bd2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9494" y="4277905"/>
            <a:ext cx="6163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32852"/>
                </a:solidFill>
                <a:latin typeface="NWITCF+TradeGothicLTStd-Bd2"/>
                <a:cs typeface="NWITCF+TradeGothicLTStd-Bd2"/>
              </a:rPr>
              <a:t>IOU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0261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4A8EF2"/>
                </a:solidFill>
                <a:latin typeface="NWITCF+TradeGothicLTStd-Bd2"/>
                <a:cs typeface="NWITCF+TradeGothicLTStd-Bd2"/>
              </a:rPr>
              <a:t>0.8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49609" y="4274858"/>
            <a:ext cx="562851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NWITCF+TradeGothicLTStd-Bd2"/>
                <a:cs typeface="NWITCF+TradeGothicLTStd-Bd2"/>
              </a:rPr>
              <a:t>0.5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92139" y="5157216"/>
            <a:ext cx="4122318" cy="576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Negative Member Threshold:</a:t>
            </a:r>
            <a:r>
              <a:rPr sz="1900" spc="-1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FF00FF"/>
                </a:solidFill>
                <a:latin typeface="IAWWTT+TradeGothicLTStd"/>
                <a:cs typeface="IAWWTT+TradeGothicLTStd"/>
              </a:rPr>
              <a:t>&lt; 0.4</a:t>
            </a:r>
          </a:p>
          <a:p>
            <a:pPr marL="0" marR="0">
              <a:lnSpc>
                <a:spcPts val="1991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1900" spc="1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Positive Member Threshold:</a:t>
            </a:r>
            <a:r>
              <a:rPr sz="1900" spc="565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 </a:t>
            </a:r>
            <a:r>
              <a:rPr sz="1900" dirty="0">
                <a:solidFill>
                  <a:srgbClr val="4A8EF2"/>
                </a:solidFill>
                <a:latin typeface="IAWWTT+TradeGothicLTStd"/>
                <a:cs typeface="IAWWTT+TradeGothicLTStd"/>
              </a:rPr>
              <a:t>&gt; 0.6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614456" y="4656856"/>
            <a:ext cx="6577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greater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positive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anchor with an IOU less than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threshold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is called a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negative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Any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anchor with an IOU in between the two thresholds is fully discarded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すごい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！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4049094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  <a:p>
            <a:pPr marL="471804" marR="0">
              <a:lnSpc>
                <a:spcPts val="2532"/>
              </a:lnSpc>
              <a:spcBef>
                <a:spcPts val="297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Background</a:t>
            </a:r>
          </a:p>
          <a:p>
            <a:pPr marL="471804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FF0000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None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630423"/>
            <a:ext cx="389722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Positive</a:t>
            </a:r>
            <a:r>
              <a:rPr sz="270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ICJDV+TradeGothicLTStd"/>
                <a:cs typeface="CICJDV+TradeGothicLTStd"/>
              </a:rPr>
              <a:t>target</a:t>
            </a:r>
            <a:r>
              <a:rPr sz="2700" spc="-10" dirty="0">
                <a:solidFill>
                  <a:srgbClr val="001F5F"/>
                </a:solidFill>
                <a:latin typeface="CICJDV+TradeGothicLTStd"/>
                <a:cs typeface="CICJDV+TradeGothicLTStd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3064802"/>
            <a:ext cx="7324038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Classification: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ground</a:t>
            </a:r>
            <a:r>
              <a:rPr sz="2100" spc="12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truth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box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Regression:</a:t>
            </a:r>
            <a:r>
              <a:rPr sz="2100" dirty="0">
                <a:solidFill>
                  <a:srgbClr val="001F5F"/>
                </a:solidFill>
                <a:latin typeface="QPTVTU+TradeGothicLTStd-Bd2"/>
                <a:cs typeface="QPTVTU+TradeGothicLTStd-Bd2"/>
              </a:rPr>
              <a:t> 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Align</a:t>
            </a:r>
            <a:r>
              <a:rPr sz="2100" spc="2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  <a:r>
              <a:rPr sz="210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with</a:t>
            </a:r>
            <a:r>
              <a:rPr sz="2100" spc="15" dirty="0">
                <a:solidFill>
                  <a:srgbClr val="001F5F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highest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IOU</a:t>
            </a:r>
            <a:r>
              <a:rPr sz="2100" spc="1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ground</a:t>
            </a:r>
          </a:p>
          <a:p>
            <a:pPr marL="287654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truth</a:t>
            </a:r>
            <a:r>
              <a:rPr sz="2100" spc="14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bounding</a:t>
            </a:r>
            <a:r>
              <a:rPr sz="2100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BKNUBA+TradeGothicLTStd"/>
                <a:cs typeface="BKNUBA+TradeGothicLTStd"/>
              </a:rPr>
              <a:t>box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666767" y="17914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Background is usually a class we add to our classes of interest to describe anything not included in these classes. 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552384" y="321297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ここの</a:t>
            </a:r>
            <a:r>
              <a:rPr kumimoji="1" lang="en-US" altLang="ja-JP" dirty="0" smtClean="0"/>
              <a:t>anchor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prior anchors</a:t>
            </a:r>
            <a:r>
              <a:rPr kumimoji="1" lang="ja-JP" altLang="en-US" dirty="0" smtClean="0"/>
              <a:t>だと思う。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15310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Minibatch</a:t>
            </a:r>
            <a:r>
              <a:rPr sz="3600" spc="19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IQWSFF+TradeGothicLTStd-Bd2"/>
                <a:cs typeface="IQWSFF+TradeGothicLTStd-Bd2"/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383039" cy="209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Problem:</a:t>
            </a:r>
            <a:r>
              <a:rPr sz="270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Majority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are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label all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detections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as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background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Solution: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Sample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chosen</a:t>
            </a:r>
            <a:r>
              <a:rPr sz="2700" spc="-2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IHCV+TradeGothicLTStd-Bd2"/>
                <a:cs typeface="IAIHCV+TradeGothicLTStd-Bd2"/>
              </a:rPr>
              <a:t>size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3:1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ratio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of negative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positive</a:t>
            </a:r>
            <a:r>
              <a:rPr sz="2700" spc="-10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anchors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eliminate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bias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towards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75570"/>
            <a:ext cx="8708673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Choose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with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highest</a:t>
            </a:r>
            <a:r>
              <a:rPr sz="2700" spc="-1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classification</a:t>
            </a:r>
            <a:r>
              <a:rPr sz="2700" spc="-12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loss</a:t>
            </a:r>
            <a:r>
              <a:rPr sz="2700" spc="-20" dirty="0">
                <a:solidFill>
                  <a:srgbClr val="FF0000"/>
                </a:solidFill>
                <a:latin typeface="IAIHCV+TradeGothicLTStd-Bd2"/>
                <a:cs typeface="IAIHC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(online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hard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mining)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included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52415"/>
            <a:ext cx="845453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64</a:t>
            </a:r>
            <a:r>
              <a:rPr sz="2700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2700" spc="1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48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hardest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negatives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5257800"/>
            <a:ext cx="2601048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16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positives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616280" y="442070"/>
            <a:ext cx="3575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proposed IOU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thresholding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mechanism results in most of the regressed anchors being negative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anchors.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When </a:t>
            </a:r>
            <a:r>
              <a:rPr lang="en-US" altLang="ja-JP" dirty="0"/>
              <a:t>training with all these anchors, the network will be </a:t>
            </a:r>
            <a:r>
              <a:rPr lang="en-US" altLang="ja-JP" dirty="0">
                <a:solidFill>
                  <a:srgbClr val="FF0000"/>
                </a:solidFill>
              </a:rPr>
              <a:t>observing far more negative </a:t>
            </a:r>
            <a:r>
              <a:rPr lang="en-US" altLang="ja-JP" dirty="0"/>
              <a:t>than positive examples leading to a </a:t>
            </a:r>
            <a:r>
              <a:rPr lang="en-US" altLang="ja-JP" dirty="0">
                <a:solidFill>
                  <a:srgbClr val="FF0000"/>
                </a:solidFill>
              </a:rPr>
              <a:t>bias towards the negative class</a:t>
            </a:r>
            <a:r>
              <a:rPr lang="en-US" altLang="ja-JP" dirty="0"/>
              <a:t>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659899" y="4310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This means we will be training to fix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biggest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errors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negative classification. 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1944" y="5445224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迷った。</a:t>
            </a:r>
            <a:r>
              <a:rPr kumimoji="1" lang="en-US" altLang="ja-JP" dirty="0" err="1" smtClean="0"/>
              <a:t>Minibatch</a:t>
            </a:r>
            <a:r>
              <a:rPr lang="ja-JP" altLang="en-US" dirty="0" smtClean="0"/>
              <a:t>のサイズは画像の枚数だよね？</a:t>
            </a:r>
            <a:r>
              <a:rPr lang="en-US" altLang="ja-JP" dirty="0" smtClean="0"/>
              <a:t>Negatives, positives</a:t>
            </a:r>
            <a:r>
              <a:rPr lang="ja-JP" altLang="en-US" dirty="0" smtClean="0"/>
              <a:t>のサイズは</a:t>
            </a:r>
            <a:r>
              <a:rPr lang="en-US" altLang="ja-JP" dirty="0" smtClean="0"/>
              <a:t>anchor</a:t>
            </a:r>
            <a:r>
              <a:rPr lang="ja-JP" altLang="en-US" dirty="0" smtClean="0"/>
              <a:t>の数だよね？多分</a:t>
            </a:r>
            <a:r>
              <a:rPr lang="en-US" altLang="ja-JP" dirty="0" err="1" smtClean="0"/>
              <a:t>minibatch</a:t>
            </a:r>
            <a:r>
              <a:rPr lang="ja-JP" altLang="en-US" dirty="0" smtClean="0"/>
              <a:t>は選ばれた</a:t>
            </a:r>
            <a:r>
              <a:rPr lang="en-US" altLang="ja-JP" dirty="0" smtClean="0"/>
              <a:t>anchors</a:t>
            </a:r>
            <a:r>
              <a:rPr lang="ja-JP" altLang="en-US" dirty="0" smtClean="0"/>
              <a:t>の話だと思う</a:t>
            </a:r>
            <a:r>
              <a:rPr lang="ja-JP" altLang="en-US" dirty="0" smtClean="0"/>
              <a:t>。違う、</a:t>
            </a:r>
            <a:r>
              <a:rPr lang="ja-JP" altLang="en-US" dirty="0" smtClean="0"/>
              <a:t>一枚画像に</a:t>
            </a:r>
            <a:r>
              <a:rPr lang="en-US" altLang="ja-JP" dirty="0" smtClean="0"/>
              <a:t>3:1</a:t>
            </a:r>
            <a:r>
              <a:rPr lang="ja-JP" altLang="en-US" dirty="0" smtClean="0"/>
              <a:t>だったら、どんなサイズの</a:t>
            </a:r>
            <a:r>
              <a:rPr lang="en-US" altLang="ja-JP" dirty="0" err="1" smtClean="0"/>
              <a:t>minibatch</a:t>
            </a:r>
            <a:r>
              <a:rPr lang="ja-JP" altLang="en-US" dirty="0" smtClean="0"/>
              <a:t>も</a:t>
            </a:r>
            <a:r>
              <a:rPr lang="en-US" altLang="ja-JP" dirty="0" smtClean="0"/>
              <a:t>negatives, positives</a:t>
            </a:r>
            <a:r>
              <a:rPr lang="ja-JP" altLang="en-US" dirty="0" smtClean="0"/>
              <a:t>は</a:t>
            </a:r>
            <a:r>
              <a:rPr lang="en-US" altLang="ja-JP" dirty="0" smtClean="0"/>
              <a:t>3:1</a:t>
            </a:r>
            <a:r>
              <a:rPr lang="ja-JP" altLang="en-US" dirty="0" smtClean="0"/>
              <a:t>になるでしょう！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384" y="5805264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If the number of positives is less than 16</a:t>
            </a:r>
            <a:r>
              <a:rPr kumimoji="1" lang="en-US" altLang="ja-JP" dirty="0" smtClean="0"/>
              <a:t>, we either </a:t>
            </a:r>
            <a:r>
              <a:rPr kumimoji="1" lang="en-US" altLang="ja-JP" dirty="0" smtClean="0">
                <a:solidFill>
                  <a:srgbClr val="FF0000"/>
                </a:solidFill>
              </a:rPr>
              <a:t>copy</a:t>
            </a:r>
            <a:r>
              <a:rPr kumimoji="1" lang="en-US" altLang="ja-JP" dirty="0" smtClean="0"/>
              <a:t> some of the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positives</a:t>
            </a:r>
            <a:r>
              <a:rPr kumimoji="1" lang="en-US" altLang="ja-JP" dirty="0" smtClean="0"/>
              <a:t> to pad the </a:t>
            </a:r>
            <a:r>
              <a:rPr kumimoji="1" lang="en-US" altLang="ja-JP" dirty="0" err="1" smtClean="0"/>
              <a:t>minibatch</a:t>
            </a:r>
            <a:r>
              <a:rPr kumimoji="1" lang="en-US" altLang="ja-JP" dirty="0" smtClean="0"/>
              <a:t> or </a:t>
            </a:r>
            <a:r>
              <a:rPr kumimoji="1" lang="en-US" altLang="ja-JP" dirty="0" smtClean="0">
                <a:solidFill>
                  <a:srgbClr val="FF0000"/>
                </a:solidFill>
              </a:rPr>
              <a:t>fill</a:t>
            </a:r>
            <a:r>
              <a:rPr kumimoji="1" lang="en-US" altLang="ja-JP" dirty="0" smtClean="0"/>
              <a:t> the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remaining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rgbClr val="FF0000"/>
                </a:solidFill>
              </a:rPr>
              <a:t>spots</a:t>
            </a:r>
            <a:r>
              <a:rPr kumimoji="1" lang="en-US" altLang="ja-JP" dirty="0" smtClean="0"/>
              <a:t> with </a:t>
            </a:r>
            <a:r>
              <a:rPr kumimoji="1" lang="en-US" altLang="ja-JP" dirty="0" smtClean="0">
                <a:solidFill>
                  <a:srgbClr val="FF0000"/>
                </a:solidFill>
              </a:rPr>
              <a:t>negative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rgbClr val="FF0000"/>
                </a:solidFill>
              </a:rPr>
              <a:t>anchors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WRORK+TradeGothicLTStd-Bd2"/>
                <a:cs typeface="OWRORK+TradeGothicLTStd-Bd2"/>
              </a:rPr>
              <a:t>Classification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4841" y="1475670"/>
            <a:ext cx="349299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1270" y="1697178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7622" y="1743894"/>
            <a:ext cx="1075092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!</a:t>
            </a:r>
            <a:r>
              <a:rPr sz="2800" spc="29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7202" y="1743894"/>
            <a:ext cx="3925330" cy="454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%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&amp;'())*+,'(-.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(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5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,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CADOCE+CambriaMath"/>
                <a:cs typeface="CADOCE+CambriaMath"/>
              </a:rPr>
              <a:t>)</a:t>
            </a:r>
            <a:r>
              <a:rPr sz="28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GULOBW+CambriaMath"/>
                <a:cs typeface="GULOBW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86535" y="1913586"/>
            <a:ext cx="499233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23" dirty="0">
                <a:solidFill>
                  <a:srgbClr val="001F5F"/>
                </a:solidFill>
                <a:latin typeface="WBJPIV+CambriaMath"/>
                <a:cs typeface="WBJPIV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5743" y="1913586"/>
            <a:ext cx="694203" cy="35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  <a:r>
              <a:rPr sz="2000" spc="236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18575" y="1981638"/>
            <a:ext cx="1015819" cy="505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4200" spc="-232" baseline="28799" dirty="0">
                <a:solidFill>
                  <a:srgbClr val="001F5F"/>
                </a:solidFill>
                <a:latin typeface="CADOCE+CambriaMath"/>
                <a:cs typeface="CADOCE+CambriaMath"/>
              </a:rPr>
              <a:t>$</a:t>
            </a:r>
            <a:r>
              <a:rPr sz="2000" spc="21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3257" y="2294586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554223"/>
            <a:ext cx="5927214" cy="1306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!</a:t>
            </a:r>
            <a:r>
              <a:rPr sz="2700" spc="48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size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minibatch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9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network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KGCRWB+CambriaMath"/>
                <a:cs typeface="KGCRWB+CambriaMath"/>
              </a:rPr>
              <a:t>"</a:t>
            </a:r>
            <a:r>
              <a:rPr sz="2700" spc="130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classification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target: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8998" y="2709114"/>
            <a:ext cx="773881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1F5F"/>
                </a:solidFill>
                <a:latin typeface="WBJPIV+CambriaMath"/>
                <a:cs typeface="WBJPIV+CambriaMath"/>
              </a:rPr>
              <a:t>$%$&amp;"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323" y="3141930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2580" y="3367482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∗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48323" y="35869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WBJPIV+CambriaMath"/>
                <a:cs typeface="WBJPIV+CambriaMath"/>
              </a:rPr>
              <a:t>'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85470" y="3854234"/>
            <a:ext cx="5500522" cy="732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Background</a:t>
            </a:r>
            <a:r>
              <a:rPr sz="2100" spc="17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negative</a:t>
            </a:r>
          </a:p>
          <a:p>
            <a:pPr marL="0" marR="0">
              <a:lnSpc>
                <a:spcPts val="2532"/>
              </a:lnSpc>
              <a:spcBef>
                <a:spcPts val="15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truth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box</a:t>
            </a:r>
            <a:r>
              <a:rPr sz="2100" spc="11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class</a:t>
            </a:r>
            <a:r>
              <a:rPr sz="2100" spc="14" dirty="0">
                <a:solidFill>
                  <a:srgbClr val="001F5F"/>
                </a:solidFill>
                <a:latin typeface="VLERUC+TradeGothicLTStd-Bd2"/>
                <a:cs typeface="VLERUC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if</a:t>
            </a:r>
            <a:r>
              <a:rPr sz="2100" spc="2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anchor</a:t>
            </a:r>
            <a:r>
              <a:rPr sz="2100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is</a:t>
            </a:r>
            <a:r>
              <a:rPr sz="2100" spc="25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QARV+TradeGothicLTStd"/>
                <a:cs typeface="GWQARV+TradeGothicLTStd"/>
              </a:rPr>
              <a:t>positive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6384032" y="2663539"/>
            <a:ext cx="578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XFJVBI+HelveticaNeue"/>
              </a:rPr>
              <a:t>The total classification loss is the average of the cross-entropy loss of all anchors in the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minibatch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0614" y="-8742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3395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GUNPQ+TradeGothicLTStd-Bd2"/>
                <a:cs typeface="IGUNPQ+TradeGothicLTStd-Bd2"/>
              </a:rPr>
              <a:t>Regression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10407" y="14639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1790" y="1715840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8009" y="1771824"/>
            <a:ext cx="454134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42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=</a:t>
            </a:r>
            <a:r>
              <a:rPr sz="3200" spc="43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%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&amp;</a:t>
            </a:r>
            <a:r>
              <a:rPr sz="3200" spc="1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!</a:t>
            </a:r>
            <a:r>
              <a:rPr sz="3200" spc="6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5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NJTOEM+CambriaMath"/>
                <a:cs typeface="NJTOEM+CambriaMath"/>
              </a:rPr>
              <a:t>(</a:t>
            </a:r>
            <a:r>
              <a:rPr sz="3200" spc="12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23909" y="1962727"/>
            <a:ext cx="66274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8" dirty="0">
                <a:solidFill>
                  <a:srgbClr val="001F5F"/>
                </a:solidFill>
                <a:latin typeface="LLMRRM+CambriaMath"/>
                <a:cs typeface="LLMRRM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47006" y="1962727"/>
            <a:ext cx="1705845" cy="39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13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&amp;</a:t>
            </a:r>
            <a:r>
              <a:rPr sz="2300" spc="25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  <a:r>
              <a:rPr sz="2300" spc="28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87661" y="2043096"/>
            <a:ext cx="45005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LRBDF+CambriaMath"/>
                <a:cs typeface="KLRBDF+CambriaMath"/>
              </a:rPr>
              <a:t>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0805" y="2237047"/>
            <a:ext cx="33624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9057" y="239859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LLMRRM+CambriaMath"/>
                <a:cs typeface="LLMRRM+CambriaMath"/>
              </a:rPr>
              <a:t>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706623"/>
            <a:ext cx="843013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!</a:t>
            </a:r>
            <a:r>
              <a:rPr sz="2700" spc="8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0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negative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1</a:t>
            </a:r>
            <a:r>
              <a:rPr sz="2700" spc="-3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positive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597" y="286151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3136392"/>
            <a:ext cx="841692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"</a:t>
            </a:r>
            <a:r>
              <a:rPr sz="2700" spc="12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5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positive </a:t>
            </a:r>
            <a:r>
              <a:rPr sz="2700" spc="-12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anchors</a:t>
            </a:r>
            <a:r>
              <a:rPr sz="270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minibatch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8998" y="3294330"/>
            <a:ext cx="312266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NJTOEM+CambriaMath"/>
                <a:cs typeface="NJTOEM+CambriaMath"/>
              </a:rPr>
              <a:t>,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2709" y="354426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3665" y="3593591"/>
            <a:ext cx="572494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125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ground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truth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bounding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1247" y="3763722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3665" y="4038600"/>
            <a:ext cx="7318583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REICJI+CambriaMath"/>
                <a:cs typeface="REICJI+CambriaMath"/>
              </a:rPr>
              <a:t>#</a:t>
            </a:r>
            <a:r>
              <a:rPr sz="2700" spc="9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 </a:t>
            </a:r>
            <a:r>
              <a:rPr sz="2700" spc="-14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estimated</a:t>
            </a:r>
            <a:r>
              <a:rPr sz="2700" spc="-1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bounding</a:t>
            </a:r>
            <a:r>
              <a:rPr sz="2700" spc="-10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BLWEDV+TradeGothicLTStd"/>
                <a:cs typeface="BLWEDV+TradeGothicLTStd"/>
              </a:rPr>
              <a:t>box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applying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71247" y="4196538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LRBDF+CambriaMath"/>
                <a:cs typeface="KLRBDF+CambriaMath"/>
              </a:rPr>
              <a:t>+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9415" y="4443983"/>
            <a:ext cx="7391326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regressed</a:t>
            </a:r>
            <a:r>
              <a:rPr sz="2700" spc="-14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residuals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anchor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BLWEDV+TradeGothicLTStd"/>
                <a:cs typeface="BLWEDV+TradeGothicLTStd"/>
              </a:rPr>
              <a:t>parameters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8943800" y="2557644"/>
            <a:ext cx="3173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We only attempt to modify an anchor if it is a positive anchor. 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8114203" y="4085508"/>
            <a:ext cx="381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上記の「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Classification VS Regression Heads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」を参考</a:t>
            </a:r>
            <a:endParaRPr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7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91544" y="1628800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Given an input image, a ground truth bounding box, and a set of input anchors from the anchor prior,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379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5520" y="1700808"/>
            <a:ext cx="259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dirty="0" smtClean="0"/>
              <a:t>We are teaching the neural network to classify anchors as containing background in purple or a car in blue.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This is </a:t>
            </a:r>
            <a:r>
              <a:rPr lang="en-US" altLang="ja-JP" dirty="0" smtClean="0">
                <a:solidFill>
                  <a:srgbClr val="FF0000"/>
                </a:solidFill>
              </a:rPr>
              <a:t>done by minimizing the cross entropy loss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96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38"/>
            <a:ext cx="12194733" cy="685953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47528" y="1700808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- Then we want the neural network to </a:t>
            </a:r>
            <a:r>
              <a:rPr kumimoji="1" lang="en-US" altLang="ja-JP" dirty="0" smtClean="0">
                <a:solidFill>
                  <a:srgbClr val="FF0000"/>
                </a:solidFill>
              </a:rPr>
              <a:t>move only anchors that contain a class of interest</a:t>
            </a:r>
            <a:r>
              <a:rPr kumimoji="1" lang="en-US" altLang="ja-JP" dirty="0" smtClean="0"/>
              <a:t>, in a way that matches the closest ground truth bounding box.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808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1621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FEHKBH+TradeGothicLTStd-Bd2"/>
                <a:cs typeface="FEHKBH+TradeGothicLTStd-Bd2"/>
              </a:rPr>
              <a:t>Inference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9058" y="3512411"/>
            <a:ext cx="970500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6945" y="3969685"/>
            <a:ext cx="747449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02932" y="3969685"/>
            <a:ext cx="1893382" cy="28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</a:t>
            </a:r>
            <a:r>
              <a:rPr sz="1750" spc="-1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 </a:t>
            </a:r>
            <a:r>
              <a:rPr sz="175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Detections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0577" y="4757305"/>
            <a:ext cx="1416134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Feature Extractor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66320" y="4757305"/>
            <a:ext cx="1781586" cy="25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2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Output Layers</a:t>
            </a:r>
            <a:r>
              <a:rPr sz="1400" spc="17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NMS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877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NDICHA+TradeGothicLTStd-Bd2"/>
                <a:cs typeface="NDICHA+TradeGothicLTStd-Bd2"/>
              </a:rPr>
              <a:t>Mathematical Problem Formulation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0492" y="2521633"/>
            <a:ext cx="137369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38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5442" y="2715583"/>
            <a:ext cx="171195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  <a:r>
              <a:rPr sz="2300" spc="265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0000"/>
                </a:solidFill>
                <a:latin typeface="UDKKKQ+CambriaMath"/>
                <a:cs typeface="UDKKKQ+CambriaMath"/>
              </a:rPr>
              <a:t>!"#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4381" y="3334452"/>
            <a:ext cx="1797767" cy="823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5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"#$</a:t>
            </a:r>
            <a:r>
              <a:rPr sz="2700" spc="89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((</a:t>
            </a:r>
          </a:p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!</a:t>
            </a:r>
            <a:r>
              <a:rPr sz="2700" spc="-27" baseline="-21000" dirty="0">
                <a:solidFill>
                  <a:srgbClr val="FF0000"/>
                </a:solidFill>
                <a:latin typeface="HKASWO+CambriaMath"/>
                <a:cs typeface="HKASWO+CambriaMath"/>
              </a:rPr>
              <a:t>)*+</a:t>
            </a:r>
            <a:r>
              <a:rPr sz="2700" spc="83" baseline="-21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=</a:t>
            </a:r>
            <a:r>
              <a:rPr sz="2400" spc="6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&amp;.</a:t>
            </a:r>
            <a:r>
              <a:rPr sz="2400" spc="-2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HKASWO+CambriaMath"/>
                <a:cs typeface="HKASWO+CambriaMath"/>
              </a:rPr>
              <a:t>&amp;,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03595" y="4816776"/>
            <a:ext cx="142767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!</a:t>
            </a:r>
            <a:r>
              <a:rPr sz="3200" spc="4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IUPWDI+CambriaMath"/>
                <a:cs typeface="IUPWDI+CambriaMath"/>
              </a:rPr>
              <a:t>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8546" y="5007679"/>
            <a:ext cx="181987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  <a:r>
              <a:rPr sz="2300" spc="26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UDKKKQ+CambriaMath"/>
                <a:cs typeface="UDKKKQ+CambriaMath"/>
              </a:rPr>
              <a:t>!$%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4711" y="5740320"/>
            <a:ext cx="788660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&amp;</a:t>
            </a:r>
            <a:r>
              <a:rPr sz="3200" spc="6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42852"/>
                </a:solidFill>
                <a:latin typeface="IUPWDI+CambriaMath"/>
                <a:cs typeface="IUPWDI+CambriaMath"/>
              </a:rPr>
              <a:t>';</a:t>
            </a:r>
            <a:r>
              <a:rPr sz="3200" spc="-3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(</a:t>
            </a:r>
            <a:r>
              <a:rPr sz="3200" spc="151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=</a:t>
            </a:r>
            <a:r>
              <a:rPr sz="3200" spc="122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385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378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'</a:t>
            </a:r>
            <a:r>
              <a:rPr sz="3200" spc="43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*</a:t>
            </a:r>
            <a:r>
              <a:rPr sz="3200" spc="413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  <a:r>
              <a:rPr sz="3200" spc="66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…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IUPWDI+CambriaMath"/>
                <a:cs typeface="IUPWDI+CambriaMath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6306" y="5931224"/>
            <a:ext cx="481424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7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242852"/>
                </a:solidFill>
                <a:latin typeface="UDKKKQ+CambriaMath"/>
                <a:cs typeface="UDKKKQ+CambriaMath"/>
              </a:rPr>
              <a:t>&amp;'(</a:t>
            </a:r>
            <a:r>
              <a:rPr sz="2300" spc="244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29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31" dirty="0">
                <a:solidFill>
                  <a:srgbClr val="242852"/>
                </a:solidFill>
                <a:latin typeface="UDKKKQ+CambriaMath"/>
                <a:cs typeface="UDKKKQ+CambriaMath"/>
              </a:rPr>
              <a:t>&amp;)*</a:t>
            </a:r>
            <a:r>
              <a:rPr sz="2300" spc="23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300" spc="28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70278" y="5931224"/>
            <a:ext cx="87636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7" dirty="0">
                <a:solidFill>
                  <a:srgbClr val="242852"/>
                </a:solidFill>
                <a:latin typeface="UDKKKQ+CambriaMath"/>
                <a:cs typeface="UDKKKQ+CambriaMath"/>
              </a:rPr>
              <a:t>+,)--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18752" y="5998279"/>
            <a:ext cx="32911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42852"/>
                </a:solidFill>
                <a:latin typeface="UDKKKQ+CambriaMath"/>
                <a:cs typeface="UDKKKQ+CambriaMath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09523" y="6040453"/>
            <a:ext cx="295907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42852"/>
                </a:solidFill>
                <a:latin typeface="HKASWO+CambriaMath"/>
                <a:cs typeface="HKASWO+CambriaMath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top-left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coordinates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of the lower right corner of the box.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class </a:t>
                </a:r>
                <a:r>
                  <a:rPr lang="en-US" altLang="ja-JP" dirty="0">
                    <a:solidFill>
                      <a:srgbClr val="FF0000"/>
                    </a:solidFill>
                    <a:latin typeface="XFJVBI+HelveticaNeue"/>
                  </a:rPr>
                  <a:t>scores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the number of classes of interest.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58" y="650943"/>
                <a:ext cx="4490542" cy="1780424"/>
              </a:xfrm>
              <a:prstGeom prst="rect">
                <a:avLst/>
              </a:prstGeom>
              <a:blipFill>
                <a:blip r:embed="rId3"/>
                <a:stretch>
                  <a:fillRect l="-1085" t="-2740" r="-2442" b="-34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アルゴリズム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わかりやすい。出⼒の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bounding 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リストに、常に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score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が⼀番⾼</a:t>
                </a:r>
                <a:r>
                  <a:rPr lang="ja-JP" altLang="en-US" dirty="0" err="1" smtClean="0">
                    <a:solidFill>
                      <a:srgbClr val="000000"/>
                    </a:solidFill>
                    <a:latin typeface="XFJVBI+HelveticaNeue"/>
                  </a:rPr>
                  <a:t>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を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選ん で、残る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bboxes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に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と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結構重なっている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XFJVBI+HelveticaNeue"/>
                  </a:rPr>
                  <a:t>bbox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を探して、リストから削除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のみ保留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。リストが空になるまでこのプロセスを繰り返す。 </a:t>
                </a:r>
                <a:endParaRPr lang="en-US" altLang="ja-JP" sz="2400" dirty="0" smtClean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XFJVBI+HelveticaNeue"/>
                  </a:rPr>
                  <a:t>D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XFJVBI+HelveticaNeue"/>
                  </a:rPr>
                  <a:t>now </a:t>
                </a:r>
                <a:r>
                  <a:rPr lang="en-US" altLang="ja-JP" dirty="0">
                    <a:solidFill>
                      <a:srgbClr val="000000"/>
                    </a:solidFill>
                    <a:latin typeface="XFJVBI+HelveticaNeue"/>
                  </a:rPr>
                  <a:t>contains a single bounding box per object. </a:t>
                </a:r>
                <a:endParaRPr lang="en-US" altLang="ja-JP" sz="2400" dirty="0">
                  <a:solidFill>
                    <a:srgbClr val="000000"/>
                  </a:solidFill>
                  <a:latin typeface="XFJVBI+HelveticaNeue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ja-JP" altLang="en-US" dirty="0" smtClean="0">
                    <a:solidFill>
                      <a:srgbClr val="000000"/>
                    </a:solidFill>
                    <a:latin typeface="XFJVBI+HelveticaNeue"/>
                  </a:rPr>
                  <a:t>いい</a:t>
                </a:r>
                <a:r>
                  <a:rPr lang="ja-JP" altLang="en-US" dirty="0">
                    <a:solidFill>
                      <a:srgbClr val="000000"/>
                    </a:solidFill>
                    <a:latin typeface="XFJVBI+HelveticaNeue"/>
                  </a:rPr>
                  <a:t>⽅法ですが、この保証は本当にあるの？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459504"/>
                <a:ext cx="6096000" cy="1846659"/>
              </a:xfrm>
              <a:prstGeom prst="rect">
                <a:avLst/>
              </a:prstGeom>
              <a:blipFill>
                <a:blip r:embed="rId3"/>
                <a:stretch>
                  <a:fillRect l="-1100" t="-2310" b="-42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75769" y="903144"/>
            <a:ext cx="203028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≥</a:t>
            </a:r>
            <a:r>
              <a:rPr sz="3200" spc="14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&amp;</a:t>
            </a:r>
            <a:r>
              <a:rPr sz="32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VIRFFK+CambriaMath"/>
                <a:cs typeface="VIRFFK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9536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7914" y="23753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3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$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$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7241" y="25662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4899" y="2917872"/>
            <a:ext cx="42836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0.98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EC000"/>
                </a:solidFill>
                <a:latin typeface="VIRFFK+CambriaMath"/>
                <a:cs typeface="VIRFFK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B4C0DE"/>
                </a:solidFill>
                <a:latin typeface="VIRFFK+CambriaMath"/>
                <a:cs typeface="VIRFFK+CambriaMath"/>
              </a:rPr>
              <a:t>0.6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VIRFFK+CambriaMath"/>
                <a:cs typeface="VIRFFK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09357" y="3506634"/>
            <a:ext cx="752475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B4C0DE"/>
                </a:solidFill>
                <a:latin typeface="VIRFFK+CambriaMath"/>
                <a:cs typeface="VIRFFK+CambriaMath"/>
              </a:rPr>
              <a:t>0.8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55374" y="3564048"/>
            <a:ext cx="138964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MUSJGS+CambriaMath"/>
                <a:cs typeface="MUSJGS+CambriaMath"/>
              </a:rPr>
              <a:t>4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{</a:t>
            </a:r>
            <a:r>
              <a:rPr sz="3200" spc="-10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7248" y="4935648"/>
            <a:ext cx="2292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!</a:t>
            </a:r>
            <a:r>
              <a:rPr sz="3200" spc="520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=</a:t>
            </a:r>
            <a:r>
              <a:rPr sz="3200" spc="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VIRFFK+CambriaMath"/>
                <a:cs typeface="VIRFFK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VIRFFK+CambriaMath"/>
                <a:cs typeface="VIRFFK+CambriaMath"/>
              </a:rPr>
              <a:t>$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VIRFFK+CambriaMath"/>
                <a:cs typeface="VIRFFK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73433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4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2076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86121" y="903144"/>
            <a:ext cx="2030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≥</a:t>
            </a:r>
            <a:r>
              <a:rPr sz="3200" spc="145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'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2902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WCBDNV+CambriaMath"/>
                <a:cs typeface="WCBDNV+CambriaMath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61279" y="2375328"/>
            <a:ext cx="22969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1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)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90004" y="2566231"/>
            <a:ext cx="89151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58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5661" y="2917872"/>
            <a:ext cx="282632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+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0.94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,</a:t>
            </a:r>
            <a:r>
              <a:rPr sz="3200" dirty="0">
                <a:solidFill>
                  <a:srgbClr val="FF0000"/>
                </a:solidFill>
                <a:latin typeface="KJRIPA+CambriaMath"/>
                <a:cs typeface="KJRIPA+CambriaMath"/>
              </a:rPr>
              <a:t>0.45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7342" y="3564048"/>
            <a:ext cx="1728541" cy="574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2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spc="-214" dirty="0">
                <a:solidFill>
                  <a:srgbClr val="FE00FF"/>
                </a:solidFill>
                <a:latin typeface="KJRIPA+CambriaMath"/>
                <a:cs typeface="KJRIPA+CambriaMath"/>
              </a:rPr>
              <a:t>)</a:t>
            </a:r>
            <a:r>
              <a:rPr sz="3450" spc="151" baseline="-21000" dirty="0">
                <a:solidFill>
                  <a:srgbClr val="FE00FF"/>
                </a:solidFill>
                <a:latin typeface="FFAURB+CambriaMath"/>
                <a:cs typeface="FFAURB+CambriaMath"/>
              </a:rPr>
              <a:t>&amp;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77626" y="4073562"/>
            <a:ext cx="1005631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417B85"/>
                </a:solidFill>
                <a:latin typeface="WQUDKV+CambriaMath"/>
                <a:cs typeface="WQUDKV+CambriaMath"/>
              </a:rPr>
              <a:t>0.72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'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KJRIPA+CambriaMath"/>
                <a:cs typeface="KJRIPA+CambriaMath"/>
              </a:rPr>
              <a:t>)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JRIPA+CambriaMath"/>
                <a:cs typeface="KJRIPA+CambriaMath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5119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SJHPB+TradeGothicLTStd-Bd2"/>
                <a:cs typeface="TSJHPB+TradeGothicLTStd-Bd2"/>
              </a:rPr>
              <a:t>Non-Maximum Suppression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7252" y="903144"/>
            <a:ext cx="143908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!</a:t>
            </a:r>
            <a:r>
              <a:rPr sz="3200" spc="17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0.7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8264" y="1841928"/>
            <a:ext cx="346253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9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B4C0DE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JDATSN+CambriaMath"/>
                <a:cs typeface="JDATSN+CambriaMath"/>
              </a:rPr>
              <a:t>(</a:t>
            </a:r>
            <a:r>
              <a:rPr sz="3200" spc="4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7591" y="2032831"/>
            <a:ext cx="206651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  <a:r>
              <a:rPr sz="2300" spc="2720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B4C0DE"/>
                </a:solidFill>
                <a:latin typeface="FFAURB+CambriaMath"/>
                <a:cs typeface="FFAURB+CambriaMath"/>
              </a:rPr>
              <a:t>&amp;</a:t>
            </a:r>
            <a:r>
              <a:rPr sz="2300" spc="2582" dirty="0">
                <a:solidFill>
                  <a:srgbClr val="B4C0DE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FFAURB+CambriaMath"/>
                <a:cs typeface="FFAURB+CambriaMath"/>
              </a:rPr>
              <a:t>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6997" y="2299128"/>
            <a:ext cx="3827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5374" y="2375328"/>
            <a:ext cx="1289629" cy="1057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,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  <a:p>
            <a:pPr marL="0" marR="0">
              <a:lnSpc>
                <a:spcPts val="3751"/>
              </a:lnSpc>
              <a:spcBef>
                <a:spcPts val="47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*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1279" y="3564048"/>
            <a:ext cx="231604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-</a:t>
            </a:r>
            <a:r>
              <a:rPr sz="3200" spc="8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00FF"/>
                </a:solidFill>
                <a:latin typeface="JDATSN+CambriaMath"/>
                <a:cs typeface="JDATSN+CambriaMath"/>
              </a:rPr>
              <a:t>(</a:t>
            </a:r>
            <a:r>
              <a:rPr sz="3200" spc="467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UPWDI+CambriaMath"/>
                <a:cs typeface="IUPWDI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1719" y="3758000"/>
            <a:ext cx="90891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00FF"/>
                </a:solidFill>
                <a:latin typeface="FFAURB+CambriaMath"/>
                <a:cs typeface="FFAURB+CambriaMath"/>
              </a:rPr>
              <a:t>%</a:t>
            </a:r>
            <a:r>
              <a:rPr sz="2300" spc="2720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62549" y="4935648"/>
            <a:ext cx="230232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&amp;</a:t>
            </a:r>
            <a:r>
              <a:rPr sz="3200" spc="520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{</a:t>
            </a:r>
            <a:r>
              <a:rPr sz="3200" dirty="0">
                <a:solidFill>
                  <a:srgbClr val="FEC000"/>
                </a:solidFill>
                <a:latin typeface="JDATSN+CambriaMath"/>
                <a:cs typeface="JDATSN+CambriaMath"/>
              </a:rPr>
              <a:t>(</a:t>
            </a:r>
            <a:r>
              <a:rPr sz="3200" spc="542" dirty="0">
                <a:solidFill>
                  <a:srgbClr val="FEC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JDATSN+CambriaMath"/>
                <a:cs typeface="JDATSN+CambriaMath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68734" y="5126551"/>
            <a:ext cx="78859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1" dirty="0">
                <a:solidFill>
                  <a:srgbClr val="232852"/>
                </a:solidFill>
                <a:latin typeface="FFAURB+CambriaMath"/>
                <a:cs typeface="FFAURB+CambriaMath"/>
              </a:rPr>
              <a:t>!"#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66774" y="5126551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FEC000"/>
                </a:solidFill>
                <a:latin typeface="FFAURB+CambriaMath"/>
                <a:cs typeface="FFAURB+CambriaMath"/>
              </a:rPr>
              <a:t>$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37206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train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 </a:t>
            </a:r>
            <a:r>
              <a:rPr sz="2700" spc="-25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detection,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478151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minibatch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selection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on</a:t>
            </a:r>
            <a:r>
              <a:rPr sz="2700" spc="-10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IAKPCE+TradeGothicLTStd"/>
                <a:cs typeface="IAKPCE+TradeGothicLTStd"/>
              </a:rPr>
              <a:t>anchors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7583"/>
            <a:ext cx="8504998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inference,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Non-Maximum</a:t>
            </a:r>
            <a:r>
              <a:rPr sz="2700" spc="-18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Suppression</a:t>
            </a:r>
            <a:r>
              <a:rPr lang="ja-JP" altLang="en-US" sz="2700" spc="-12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（抑制）</a:t>
            </a:r>
            <a:r>
              <a:rPr sz="2700" spc="-10" dirty="0" smtClean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get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75520" y="3177952"/>
            <a:ext cx="576286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single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output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box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per</a:t>
            </a:r>
            <a:r>
              <a:rPr sz="2700" spc="-10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AKPCE+TradeGothicLTStd"/>
                <a:cs typeface="IAKPCE+TradeGothicLTStd"/>
              </a:rPr>
              <a:t>object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032770"/>
            <a:ext cx="867049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Using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detectors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for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autonomous</a:t>
            </a:r>
            <a:r>
              <a:rPr sz="2700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FQTUI+TradeGothicLTStd-Bd2"/>
                <a:cs typeface="WFQTUI+TradeGothicLTStd-Bd2"/>
              </a:rPr>
              <a:t>driving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663952" y="2025926"/>
            <a:ext cx="652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to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maintain class balance. </a:t>
            </a:r>
            <a:endParaRPr lang="en-US" altLang="ja-JP" dirty="0">
              <a:solidFill>
                <a:srgbClr val="000000"/>
              </a:solidFill>
              <a:latin typeface="SJUSPW+HelveticaNeue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SJUSPW+HelveticaNeue"/>
              </a:rPr>
              <a:t>学習中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redundant 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は本当に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negative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になってる？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431704" y="47119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[2015] SSD: Single Shot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MultiBox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Detector: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arxiv.org/abs/1512.02325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2016] Faster R-CNN: Towards Real-Time Object Detection with Region Proposal Networks: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4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4"/>
              </a:rPr>
              <a:t>arxiv.org/abs/1506.01497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2017] Focal Loss for Dense Object Detection: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5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5"/>
              </a:rPr>
              <a:t>arxiv.org/abs/1708.02002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521216" y="5729705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時間探して読もう！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7676095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Using 2D Object Detectors for Self-Driving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BQANJF+TradeGothicLTStd-Bd2"/>
                <a:cs typeface="BQANJF+TradeGothicLTStd-Bd2"/>
              </a:rPr>
              <a:t>Perception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4,</a:t>
            </a:r>
            <a:r>
              <a:rPr sz="1600" spc="55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INPTD+TradeGothicLTStd-Bold"/>
                <a:cs typeface="HINPTD+TradeGothicLTStd-Bold"/>
              </a:rPr>
              <a:t>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499616"/>
            <a:ext cx="4402697" cy="15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Estimating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Category</a:t>
            </a:r>
            <a:r>
              <a:rPr sz="2100" spc="11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EGMMOL+TradeGothicLTStd"/>
                <a:cs typeface="EGMMOL+TradeGothicLTStd"/>
              </a:rPr>
              <a:t>Classification</a:t>
            </a:r>
          </a:p>
          <a:p>
            <a:pPr marL="471804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Position</a:t>
            </a:r>
            <a:r>
              <a:rPr sz="2100" spc="18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of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the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centroid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EGMMOL+TradeGothicLTStd"/>
                <a:cs typeface="EGMMOL+TradeGothicLTStd"/>
              </a:rPr>
              <a:t>3D</a:t>
            </a:r>
          </a:p>
          <a:p>
            <a:pPr marL="471804" marR="0">
              <a:lnSpc>
                <a:spcPts val="2486"/>
              </a:lnSpc>
              <a:spcBef>
                <a:spcPts val="1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Extent</a:t>
            </a:r>
            <a:r>
              <a:rPr sz="2100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in</a:t>
            </a:r>
            <a:r>
              <a:rPr sz="2100" spc="25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7" dirty="0">
                <a:solidFill>
                  <a:srgbClr val="00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993135"/>
            <a:ext cx="2481537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Orientation</a:t>
            </a:r>
            <a:r>
              <a:rPr sz="2100" spc="17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in</a:t>
            </a:r>
            <a:r>
              <a:rPr sz="2100" spc="2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 </a:t>
            </a:r>
            <a:r>
              <a:rPr sz="2100" spc="15" dirty="0">
                <a:solidFill>
                  <a:srgbClr val="FE00FF"/>
                </a:solidFill>
                <a:latin typeface="EGMMOL+TradeGothicLTStd"/>
                <a:cs typeface="EGMMOL+TradeGothicLTStd"/>
              </a:rPr>
              <a:t>3D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7176120" y="2587260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bounding box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と似てる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7425" y="33528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orientation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angles. roll, pitch, yaw.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road scenes, the orientation angle we are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interested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in is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only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yaw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angle. </a:t>
            </a:r>
            <a:endParaRPr lang="ja-JP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505" y="2645230"/>
            <a:ext cx="1376642" cy="728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  <a:p>
            <a:pPr marL="0" marR="0">
              <a:lnSpc>
                <a:spcPts val="2461"/>
              </a:lnSpc>
              <a:spcBef>
                <a:spcPts val="13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1645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BAGGF+TradeGothicLTStd-Bd2"/>
                <a:cs typeface="UBAGGF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700" y="1502663"/>
            <a:ext cx="3614863" cy="115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the: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Car,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pedestrian,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cyclist</a:t>
            </a:r>
          </a:p>
          <a:p>
            <a:pPr marL="471804" marR="0">
              <a:lnSpc>
                <a:spcPts val="2461"/>
              </a:lnSpc>
              <a:spcBef>
                <a:spcPts val="1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0" dirty="0">
                <a:solidFill>
                  <a:srgbClr val="FF0000"/>
                </a:solidFill>
                <a:latin typeface="SITMOE+CambriaMath"/>
                <a:cs typeface="SITMOE+CambriaMath"/>
              </a:rPr>
              <a:t>[",</a:t>
            </a:r>
            <a:r>
              <a:rPr sz="2100" spc="-2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9" dirty="0">
                <a:solidFill>
                  <a:srgbClr val="FF0000"/>
                </a:solidFill>
                <a:latin typeface="SITMOE+CambriaMath"/>
                <a:cs typeface="SITMOE+CambriaMath"/>
              </a:rPr>
              <a:t>$,</a:t>
            </a:r>
            <a:r>
              <a:rPr sz="21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FF0000"/>
                </a:solidFill>
                <a:latin typeface="SITMOE+CambriaMath"/>
                <a:cs typeface="SITMOE+CambriaMath"/>
              </a:rPr>
              <a:t>%]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2104" y="2186352"/>
            <a:ext cx="38099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00FF"/>
                </a:solidFill>
                <a:latin typeface="VRERMN+CambriaMath"/>
                <a:cs typeface="VRERMN+CambriaMath"/>
              </a:rPr>
              <a:t>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2505" y="2645230"/>
            <a:ext cx="1287996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6" dirty="0">
                <a:solidFill>
                  <a:srgbClr val="0000FF"/>
                </a:solidFill>
                <a:latin typeface="SITMOE+CambriaMath"/>
                <a:cs typeface="SITMOE+CambriaMath"/>
              </a:rPr>
              <a:t>[',</a:t>
            </a:r>
            <a:r>
              <a:rPr sz="2100" spc="-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86" dirty="0">
                <a:solidFill>
                  <a:srgbClr val="0000FF"/>
                </a:solidFill>
                <a:latin typeface="SITMOE+CambriaMath"/>
                <a:cs typeface="SITMOE+CambriaMath"/>
              </a:rPr>
              <a:t>(,</a:t>
            </a:r>
            <a:r>
              <a:rPr sz="2100" spc="-2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spc="58" dirty="0">
                <a:solidFill>
                  <a:srgbClr val="0000FF"/>
                </a:solidFill>
                <a:latin typeface="SITMOE+CambriaMath"/>
                <a:cs typeface="SITMOE+CambriaMath"/>
              </a:rPr>
              <a:t>ℎ]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2505" y="3001847"/>
            <a:ext cx="1376642" cy="37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43" dirty="0">
                <a:solidFill>
                  <a:srgbClr val="FE00FF"/>
                </a:solidFill>
                <a:latin typeface="SITMOE+CambriaMath"/>
                <a:cs typeface="SITMOE+CambriaMath"/>
              </a:rPr>
              <a:t>[*,</a:t>
            </a:r>
            <a:r>
              <a:rPr sz="2100" spc="-20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54" dirty="0">
                <a:solidFill>
                  <a:srgbClr val="FE00FF"/>
                </a:solidFill>
                <a:latin typeface="SITMOE+CambriaMath"/>
                <a:cs typeface="SITMOE+CambriaMath"/>
              </a:rPr>
              <a:t>+,</a:t>
            </a:r>
            <a:r>
              <a:rPr sz="2100" spc="-216" dirty="0">
                <a:solidFill>
                  <a:srgbClr val="FE00FF"/>
                </a:solidFill>
                <a:latin typeface="Times New Roman"/>
                <a:cs typeface="Times New Roman"/>
              </a:rPr>
              <a:t> </a:t>
            </a:r>
            <a:r>
              <a:rPr sz="2100" spc="81" dirty="0">
                <a:solidFill>
                  <a:srgbClr val="FE00FF"/>
                </a:solidFill>
                <a:latin typeface="EMIPPM+CambriaMath"/>
                <a:cs typeface="EMIPPM+CambriaMath"/>
              </a:rPr>
              <a:t>,</a:t>
            </a:r>
            <a:r>
              <a:rPr sz="2100" dirty="0">
                <a:solidFill>
                  <a:srgbClr val="FE00FF"/>
                </a:solidFill>
                <a:latin typeface="SITMOE+CambriaMath"/>
                <a:cs typeface="SITMOE+CambriaMath"/>
              </a:rPr>
              <a:t>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1325" y="3959225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9049" y="4971181"/>
            <a:ext cx="371801" cy="3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HUSWV+TimesNewRomanPSMT"/>
                <a:cs typeface="WHUSWV+TimesNewRomanPSMT"/>
              </a:rPr>
              <a:t>X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800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43472" y="1844824"/>
            <a:ext cx="331236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most common and successful way to extend 2D object detection results in 3D is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use LiDAR point clouds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 2D bounding box in an image space and a 3D LiDAR point cloud, we can use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inverse of the camera projection matrix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to project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corners of the bounding box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rays into the 3D space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2279576" y="5554561"/>
            <a:ext cx="957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polygon intersection of these lines is called a </a:t>
            </a:r>
            <a:r>
              <a:rPr lang="en-US" altLang="ja-JP" sz="1600" dirty="0" smtClean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ja-JP" altLang="en-US" sz="1600" dirty="0" smtClean="0">
                <a:solidFill>
                  <a:srgbClr val="FF0000"/>
                </a:solidFill>
                <a:latin typeface="XFJVBI+HelveticaNeue"/>
              </a:rPr>
              <a:t>（錐台「すいだい」）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and usually contains points in 3D that correspond to the object in our image. </a:t>
            </a:r>
            <a:r>
              <a:rPr lang="ja-JP" altLang="en-US" sz="1600" dirty="0" smtClean="0">
                <a:solidFill>
                  <a:srgbClr val="000000"/>
                </a:solidFill>
                <a:latin typeface="XFJVBI+HelveticaNeue"/>
              </a:rPr>
              <a:t>つまり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rays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と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point cloud</a:t>
            </a:r>
            <a:r>
              <a:rPr lang="ja-JP" altLang="en-US" sz="1600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intersection.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	</a:t>
            </a:r>
            <a:endParaRPr lang="en-US" altLang="ja-JP" sz="16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We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take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data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this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frustum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from the LiDAR,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transform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it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to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representation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of our choice,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train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a small neural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network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to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predict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seven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parameters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required to define our bounding box in 3D.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28649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EMVVUM+TradeGothicLTStd-Bd2"/>
                <a:cs typeface="EMVVUM+TradeGothicLTStd-Bd2"/>
              </a:rPr>
              <a:t>ConvNets For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329" y="1700166"/>
            <a:ext cx="1620418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!</a:t>
            </a:r>
            <a:r>
              <a:rPr sz="4400" spc="86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";</a:t>
            </a:r>
            <a:r>
              <a:rPr sz="4400" spc="-3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42852"/>
                </a:solidFill>
                <a:latin typeface="EKRMWO+CambriaMath"/>
                <a:cs typeface="EKRMWO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15568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GWQARV+TradeGothicLTStd"/>
                <a:cs typeface="GWQARV+TradeGothicLTStd"/>
              </a:rPr>
              <a:t>ConvNet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3715" y="2709612"/>
            <a:ext cx="2333559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69" dirty="0">
                <a:solidFill>
                  <a:srgbClr val="FF0000"/>
                </a:solidFill>
                <a:latin typeface="CARLOA+CambriaMath"/>
                <a:cs typeface="CARLOA+CambriaMath"/>
              </a:rPr>
              <a:t>!,</a:t>
            </a:r>
            <a:r>
              <a:rPr sz="2400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36" dirty="0">
                <a:solidFill>
                  <a:srgbClr val="FF0000"/>
                </a:solidFill>
                <a:latin typeface="CARLOA+CambriaMath"/>
                <a:cs typeface="CARLOA+CambriaMath"/>
              </a:rPr>
              <a:t>#,</a:t>
            </a:r>
            <a:r>
              <a:rPr sz="2400" spc="-2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CARLOA+CambriaMath"/>
                <a:cs typeface="CARLOA+CambriaMath"/>
              </a:rPr>
              <a:t>$</a:t>
            </a:r>
            <a:r>
              <a:rPr sz="2400" spc="2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63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0000FF"/>
                </a:solidFill>
                <a:latin typeface="CARLOA+CambriaMath"/>
                <a:cs typeface="CARLOA+CambriaMath"/>
              </a:rPr>
              <a:t>%,</a:t>
            </a:r>
            <a:r>
              <a:rPr sz="2400" spc="-28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72" dirty="0">
                <a:solidFill>
                  <a:srgbClr val="0000FF"/>
                </a:solidFill>
                <a:latin typeface="CARLOA+CambriaMath"/>
                <a:cs typeface="CARLOA+CambriaMath"/>
              </a:rPr>
              <a:t>&amp;,</a:t>
            </a:r>
            <a:r>
              <a:rPr sz="2400" spc="-2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CARLOA+CambriaMath"/>
                <a:cs typeface="CARLOA+CambriaMath"/>
              </a:rPr>
              <a:t>ℎ</a:t>
            </a:r>
            <a:r>
              <a:rPr sz="2400" spc="2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ARLOA+CambriaMath"/>
                <a:cs typeface="CARLOA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E00FF"/>
                </a:solidFill>
                <a:latin typeface="CARLOA+CambriaMath"/>
                <a:cs typeface="CARLOA+CambriaMath"/>
              </a:rPr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25597" y="4078223"/>
            <a:ext cx="1143812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Histogram of</a:t>
            </a:r>
          </a:p>
          <a:p>
            <a:pPr marL="293687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X Y Z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16566" y="4078223"/>
            <a:ext cx="784478" cy="45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564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Neural</a:t>
            </a:r>
          </a:p>
          <a:p>
            <a:pPr marL="0" marR="0">
              <a:lnSpc>
                <a:spcPts val="16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FUCJTJ+TradeGothicLTStd"/>
                <a:cs typeface="FUCJTJ+TradeGothicLTStd"/>
              </a:rPr>
              <a:t>Network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1344" y="935676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frustum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LiDAR points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から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XFJVBI+HelveticaNeue"/>
              </a:rPr>
              <a:t>種類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Representation: 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groups choose to directly process the raw point cloud data.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X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Others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choose to normalize the point cloud data w.r.t. some fixed point such as the center of the frustum.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Normalized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One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could also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preprocess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points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to build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fixed length representations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such as a histogram of x, y, z points, making their use as an input to a </a:t>
            </a:r>
            <a:r>
              <a:rPr lang="en-US" altLang="ja-JP" dirty="0" err="1">
                <a:solidFill>
                  <a:srgbClr val="FF0000"/>
                </a:solidFill>
                <a:latin typeface="XFJVBI+HelveticaNeue"/>
              </a:rPr>
              <a:t>ConvNet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much more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convenient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(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Histogram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of X Y 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Z, </a:t>
            </a:r>
            <a:r>
              <a:rPr lang="ja-JP" altLang="en-US" dirty="0" smtClean="0">
                <a:solidFill>
                  <a:srgbClr val="000000"/>
                </a:solidFill>
                <a:latin typeface="XFJVBI+HelveticaNeue"/>
              </a:rPr>
              <a:t>まだ分かっていない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11144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IUVOD+TradeGothicLTStd-Bd2"/>
                <a:cs typeface="VIUVOD+TradeGothicLTStd-Bd2"/>
              </a:rPr>
              <a:t>Typical 3D object detection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75995" y="5583935"/>
            <a:ext cx="3312083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70C0"/>
                </a:solidFill>
                <a:latin typeface="DQMBSN+TradeGothicLTStd"/>
                <a:cs typeface="DQMBSN+TradeGothicLTStd"/>
              </a:rPr>
              <a:t>Code at: https://github.com/kujason/avod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575720" y="191683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期待される結果：</a:t>
            </a:r>
            <a:r>
              <a:rPr kumimoji="1" lang="en-US" altLang="ja-JP" dirty="0" smtClean="0"/>
              <a:t>Oriented 3D bounding boxes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05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834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From 2D </a:t>
            </a:r>
            <a:r>
              <a:rPr sz="5300" baseline="1144" dirty="0">
                <a:solidFill>
                  <a:srgbClr val="001F5F"/>
                </a:solidFill>
                <a:latin typeface="OPNQFL+Wingdings-Regular"/>
                <a:cs typeface="OPNQFL+Wingdings-Regular"/>
              </a:rPr>
              <a:t>à</a:t>
            </a:r>
            <a:r>
              <a:rPr sz="5300" spc="-177" baseline="11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1F5F"/>
                </a:solidFill>
                <a:latin typeface="OQGSIS+TradeGothicLTStd-Bd2"/>
                <a:cs typeface="OQGSIS+TradeGothicLTStd-Bd2"/>
              </a:rPr>
              <a:t>3D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21050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Advantages: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37943"/>
            <a:ext cx="7073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Allows exploitation of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mature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object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detectors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with high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18360"/>
            <a:ext cx="2323338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precision and recall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10967"/>
            <a:ext cx="53112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Class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already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determined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from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0" y="2715767"/>
            <a:ext cx="7310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Does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not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require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prior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scene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knowledge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, such as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ground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plane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3125" y="2980943"/>
            <a:ext cx="10274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location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665" y="3581400"/>
            <a:ext cx="2511425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Disadvantages: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3959351"/>
            <a:ext cx="6597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performance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of the 3D estimator is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bounded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by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the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73125" y="4224527"/>
            <a:ext cx="363651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performance of the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2D detector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85470" y="4529327"/>
            <a:ext cx="7702818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Occlusion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 and </a:t>
            </a:r>
            <a:r>
              <a:rPr sz="2000" dirty="0" smtClean="0">
                <a:solidFill>
                  <a:srgbClr val="FF0000"/>
                </a:solidFill>
                <a:latin typeface="IDCWQF+TradeGothicLTStd"/>
                <a:cs typeface="IDCWQF+TradeGothicLTStd"/>
              </a:rPr>
              <a:t>truncation</a:t>
            </a:r>
            <a:r>
              <a:rPr lang="ja-JP" altLang="en-US"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（切り捨て） </a:t>
            </a:r>
            <a:r>
              <a:rPr sz="2000" dirty="0" smtClean="0">
                <a:solidFill>
                  <a:srgbClr val="001F5F"/>
                </a:solidFill>
                <a:latin typeface="IDCWQF+TradeGothicLTStd"/>
                <a:cs typeface="IDCWQF+TradeGothicLTStd"/>
              </a:rPr>
              <a:t>are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hard to handle from 2D only</a:t>
            </a:r>
          </a:p>
          <a:p>
            <a:pPr marL="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3D estimator needs to wait for 2D detector, inducing </a:t>
            </a:r>
            <a:r>
              <a:rPr sz="2000" dirty="0">
                <a:solidFill>
                  <a:srgbClr val="FF0000"/>
                </a:solidFill>
                <a:latin typeface="LQJEHS+TradeGothicLTStd-Bd2"/>
                <a:cs typeface="LQJEHS+TradeGothicLTStd-Bd2"/>
              </a:rPr>
              <a:t>latency</a:t>
            </a:r>
            <a:r>
              <a:rPr sz="2000" spc="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in</a:t>
            </a:r>
          </a:p>
          <a:p>
            <a:pPr marL="287654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DCWQF+TradeGothicLTStd"/>
                <a:cs typeface="IDCWQF+TradeGothicLTStd"/>
              </a:rPr>
              <a:t>our system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8184232" y="1111988"/>
            <a:ext cx="40077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Searching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3D space for possible objects is quite computationally expensive if no assumptions can be made about where the object should be found.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Extending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2D object detectors to 3D, usually allows us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limit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search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region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object instances, keeping real-time performance manageable.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64502" y="4811442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Which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may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LiDAR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data.</a:t>
            </a:r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592288" y="56254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If this delay is significant, the system might not be safe enough to operate as vehicle reaction time is limited by perception latency.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7965622" cy="230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detect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the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independently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each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frame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can record its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over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time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use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measurements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estimate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position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incorporate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position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predicted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ETAIAE+TradeGothicLTStd"/>
                <a:cs typeface="ETAIAE+TradeGothicLTStd"/>
              </a:rPr>
              <a:t>dynamics</a:t>
            </a:r>
            <a:r>
              <a:rPr sz="2700" spc="-14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i.e.,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our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expectation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of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object’s</a:t>
            </a:r>
            <a:r>
              <a:rPr sz="270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motion</a:t>
            </a:r>
            <a:r>
              <a:rPr sz="2700" spc="-10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TAIAE+TradeGothicLTStd"/>
                <a:cs typeface="ETAIAE+TradeGothicLTStd"/>
              </a:rPr>
              <a:t>pattern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703586"/>
            <a:ext cx="379479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Tracking</a:t>
            </a:r>
            <a:r>
              <a:rPr sz="2700" spc="-10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LNKWL+TradeGothicLTStd-Bd2"/>
                <a:cs typeface="LLNKWL+TradeGothicLTStd-Bd2"/>
              </a:rPr>
              <a:t>Assumptions: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4111752"/>
            <a:ext cx="7541314" cy="963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instantly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new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viewpoint</a:t>
            </a:r>
          </a:p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Objects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disappear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reappear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different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places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in</a:t>
            </a:r>
          </a:p>
          <a:p>
            <a:pPr marL="287654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5038344"/>
            <a:ext cx="729000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CCTRIC+CourierNewPSMT"/>
                <a:cs typeface="CCTRIC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moving,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is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</a:t>
            </a:r>
            <a:r>
              <a:rPr sz="2100" spc="2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gradual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in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3125" y="5330952"/>
            <a:ext cx="3343865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between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camera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scene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197362" y="3744320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Constraining how quickly a scene changes.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328248" y="3956863"/>
            <a:ext cx="3863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For example, we assume that our camera and the tracked objects cannot teleport to di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erent locations within a very short time.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59145" y="5815250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All of these assumptions are logically valid in roads scenes.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2D 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9197" y="2029967"/>
            <a:ext cx="942720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0609" y="2996183"/>
            <a:ext cx="119928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14590" y="4062983"/>
            <a:ext cx="9919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Correlation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02634" y="5135879"/>
            <a:ext cx="181376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2A5B"/>
                </a:solidFill>
                <a:latin typeface="GUENRM+TradeGothicLTStd"/>
                <a:cs typeface="GUENRM+TradeGothicLTStd"/>
              </a:rPr>
              <a:t>Measurement Update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67808" y="159346"/>
            <a:ext cx="7824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a detected object in the first frame along with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velocity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XFJVBI+HelveticaNeue"/>
              </a:rPr>
              <a:t>vectors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Prediction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begin by predicting where the objects will end up in the second frame, if we </a:t>
            </a:r>
            <a:r>
              <a:rPr lang="en-US" altLang="ja-JP" dirty="0">
                <a:solidFill>
                  <a:srgbClr val="FF0000"/>
                </a:solidFill>
              </a:rPr>
              <a:t>model</a:t>
            </a:r>
            <a:r>
              <a:rPr lang="en-US" altLang="ja-JP" dirty="0"/>
              <a:t> their </a:t>
            </a:r>
            <a:r>
              <a:rPr lang="en-US" altLang="ja-JP" dirty="0">
                <a:solidFill>
                  <a:srgbClr val="FF0000"/>
                </a:solidFill>
              </a:rPr>
              <a:t>motion</a:t>
            </a:r>
            <a:r>
              <a:rPr lang="en-US" altLang="ja-JP" dirty="0"/>
              <a:t> using the </a:t>
            </a:r>
            <a:r>
              <a:rPr lang="en-US" altLang="ja-JP" dirty="0">
                <a:solidFill>
                  <a:srgbClr val="FF0000"/>
                </a:solidFill>
              </a:rPr>
              <a:t>velocity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vector</a:t>
            </a:r>
            <a:r>
              <a:rPr lang="en-US" altLang="ja-JP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Measurement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then get new </a:t>
            </a:r>
            <a:r>
              <a:rPr lang="en-US" altLang="ja-JP" dirty="0">
                <a:solidFill>
                  <a:srgbClr val="FF0000"/>
                </a:solidFill>
              </a:rPr>
              <a:t>detections</a:t>
            </a:r>
            <a:r>
              <a:rPr lang="en-US" altLang="ja-JP" dirty="0"/>
              <a:t> in the second frame.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</a:rPr>
              <a:t>Correlation</a:t>
            </a:r>
            <a:r>
              <a:rPr lang="en-US" altLang="ja-JP" dirty="0"/>
              <a:t>: </a:t>
            </a:r>
            <a:r>
              <a:rPr lang="en-US" altLang="ja-JP" dirty="0" smtClean="0"/>
              <a:t>We </a:t>
            </a:r>
            <a:r>
              <a:rPr lang="en-US" altLang="ja-JP" dirty="0"/>
              <a:t>correlate each </a:t>
            </a:r>
            <a:r>
              <a:rPr lang="en-US" altLang="ja-JP" dirty="0" smtClean="0"/>
              <a:t>detection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prediction</a:t>
            </a:r>
            <a:r>
              <a:rPr lang="ja-JP" altLang="en-US" dirty="0" smtClean="0"/>
              <a:t>だと思う）</a:t>
            </a:r>
            <a:r>
              <a:rPr lang="en-US" altLang="ja-JP" dirty="0" smtClean="0"/>
              <a:t> </a:t>
            </a:r>
            <a:r>
              <a:rPr lang="en-US" altLang="ja-JP" dirty="0"/>
              <a:t>with a corresponding measurement</a:t>
            </a:r>
            <a:r>
              <a:rPr lang="en-US" altLang="ja-JP" dirty="0" smtClean="0"/>
              <a:t>. </a:t>
            </a:r>
            <a:r>
              <a:rPr lang="ja-JP" altLang="en-US" dirty="0" smtClean="0"/>
              <a:t>紐づけ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240016" y="5521082"/>
            <a:ext cx="587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/>
              <a:t>Measurement </a:t>
            </a:r>
            <a:r>
              <a:rPr lang="en-US" altLang="ja-JP" dirty="0"/>
              <a:t>Update</a:t>
            </a:r>
            <a:r>
              <a:rPr lang="en-US" altLang="ja-JP" dirty="0" smtClean="0"/>
              <a:t>: </a:t>
            </a:r>
            <a:r>
              <a:rPr lang="en-US" altLang="ja-JP" dirty="0"/>
              <a:t>And then update our object detection using the correlated measurement. </a:t>
            </a:r>
            <a:endParaRPr lang="en-US" altLang="ja-JP" dirty="0">
              <a:solidFill>
                <a:srgbClr val="000000"/>
              </a:solidFill>
              <a:latin typeface="XFJVBI+Helvetica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6008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MTMOSS+TradeGothicLTStd-Bd2"/>
                <a:cs typeface="MTMOSS+TradeGothicLTStd-Bd2"/>
              </a:rPr>
              <a:t>Object Tracking: 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050348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Each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HOVUH+TradeGothicLTStd"/>
                <a:cs typeface="QHOVUH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will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predefined</a:t>
            </a:r>
            <a:r>
              <a:rPr sz="2700" spc="-2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motion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model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image</a:t>
            </a:r>
            <a:r>
              <a:rPr sz="2700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HOVUH+TradeGothicLTStd"/>
                <a:cs typeface="QHOVUH+TradeGothicLTStd"/>
              </a:rPr>
              <a:t>space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331986"/>
            <a:ext cx="598996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JMBQVJ+TradeGothicLTStd-Bd2"/>
                <a:cs typeface="JMBQVJ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13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=</a:t>
            </a:r>
            <a:r>
              <a:rPr sz="2700" spc="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!</a:t>
            </a:r>
            <a:r>
              <a:rPr sz="2700" spc="369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$</a:t>
            </a:r>
            <a:r>
              <a:rPr sz="2700" spc="62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QLSIIH+CambriaMath"/>
                <a:cs typeface="QLSIIH+CambriaMath"/>
              </a:rPr>
              <a:t>Δ&amp;</a:t>
            </a:r>
            <a:r>
              <a:rPr sz="2700" spc="-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QLSIIH+CambriaMath"/>
                <a:cs typeface="QLSIIH+CambriaMath"/>
              </a:rPr>
              <a:t>+</a:t>
            </a:r>
            <a:r>
              <a:rPr sz="2700" spc="-1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12" dirty="0">
                <a:solidFill>
                  <a:srgbClr val="001F5F"/>
                </a:solidFill>
                <a:latin typeface="QLSIIH+CambriaMath"/>
                <a:cs typeface="QLSIIH+CambriaMath"/>
              </a:rPr>
              <a:t>'(0,</a:t>
            </a:r>
            <a:r>
              <a:rPr sz="2700" spc="-2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LSIIH+CambriaMath"/>
                <a:cs typeface="QLSIIH+CambriaMath"/>
              </a:rPr>
              <a:t>Σ)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6034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5212" y="2492706"/>
            <a:ext cx="63782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1F5F"/>
                </a:solidFill>
                <a:latin typeface="KEJBUL+CambriaMath"/>
                <a:cs typeface="KEJBUL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1600" y="2492706"/>
            <a:ext cx="30606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KEJBUL+CambriaMath"/>
                <a:cs typeface="KEJBUL+CambriaMath"/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6503633" y="2373138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Constant velocity motion model.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67408" y="1036500"/>
            <a:ext cx="471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State: its position and velocity in image space.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752099" y="1962654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That updates its state. </a:t>
            </a:r>
            <a:endParaRPr lang="ja-JP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2749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BWSEK+TradeGothicLTStd-Bd2"/>
                <a:cs typeface="ABWSEK+TradeGothicLTStd-Bd2"/>
              </a:rPr>
              <a:t>Object Tracking: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6854790" cy="1693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Get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Bounding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Boxes</a:t>
            </a:r>
            <a:r>
              <a:rPr sz="2700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from</a:t>
            </a:r>
            <a:r>
              <a:rPr sz="2700" spc="-2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2D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detector.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Correlate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AFOUO+TradeGothicLTStd"/>
                <a:cs typeface="CAFOUO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the</a:t>
            </a:r>
            <a:r>
              <a:rPr sz="2700" spc="-20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MQPDPK+TradeGothicLTStd-Bd2"/>
                <a:cs typeface="MQPDPK+TradeGothicLTStd-Bd2"/>
              </a:rPr>
              <a:t>highest </a:t>
            </a:r>
            <a:r>
              <a:rPr sz="2700" spc="-18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IOU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CAFOUO+TradeGothicLTStd"/>
                <a:cs typeface="CAFOUO+TradeGothicLTStd"/>
              </a:rPr>
              <a:t>measurement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368455" y="2540961"/>
            <a:ext cx="4823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measurement is correlated to a corresponding prediction if it has the highest IOU with that prediction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prediction</a:t>
            </a:r>
            <a:r>
              <a:rPr lang="ja-JP" altLang="en-US" dirty="0"/>
              <a:t>の相⼿</a:t>
            </a:r>
            <a:r>
              <a:rPr lang="en-US" altLang="ja-JP" dirty="0"/>
              <a:t>measurement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終了。</a:t>
            </a:r>
            <a:r>
              <a:rPr lang="en-US" altLang="ja-JP" dirty="0"/>
              <a:t>measurement</a:t>
            </a:r>
            <a:r>
              <a:rPr lang="ja-JP" altLang="en-US" dirty="0"/>
              <a:t>の相 ⼿</a:t>
            </a:r>
            <a:r>
              <a:rPr lang="en-US" altLang="ja-JP" dirty="0"/>
              <a:t>prediction</a:t>
            </a:r>
            <a:r>
              <a:rPr lang="ja-JP" altLang="en-US" dirty="0"/>
              <a:t>が存在しなければ、</a:t>
            </a:r>
            <a:r>
              <a:rPr lang="en-US" altLang="ja-JP" dirty="0"/>
              <a:t>tracking</a:t>
            </a:r>
            <a:r>
              <a:rPr lang="ja-JP" altLang="en-US" dirty="0"/>
              <a:t>開始。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0165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CKNQG+TradeGothicLTStd-Bd2"/>
                <a:cs typeface="LCKNQG+TradeGothicLTStd-Bd2"/>
              </a:rPr>
              <a:t>Object Tracking: Update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916214" cy="8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prediction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are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fused</a:t>
            </a:r>
            <a:r>
              <a:rPr sz="2700" spc="-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as </a:t>
            </a: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part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Kalman</a:t>
            </a:r>
            <a:r>
              <a:rPr sz="270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Filter</a:t>
            </a:r>
            <a:r>
              <a:rPr sz="2700" spc="-10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IFPIQL+TradeGothicLTStd-Bd2"/>
                <a:cs typeface="IFPIQL+TradeGothicLTStd-Bd2"/>
              </a:rPr>
              <a:t>Framework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464152" y="2812302"/>
            <a:ext cx="472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Note that we do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need to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track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sizes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but can rely on the detector instead. </a:t>
            </a:r>
            <a:endParaRPr lang="ja-JP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28970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FORRP+TradeGothicLTStd-Bd2"/>
                <a:cs typeface="KFORRP+TradeGothicLTStd-Bd2"/>
              </a:rPr>
              <a:t>Object Tracking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40496" cy="209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each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frame,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start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new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has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also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terminate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inconsistent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tracks,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if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predicted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does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not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correlate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measurement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a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IHPWLP+TradeGothicLTStd-Bd2"/>
                <a:cs typeface="IHPWLP+TradeGothicLTStd-Bd2"/>
              </a:rPr>
              <a:t>preset</a:t>
            </a:r>
            <a:r>
              <a:rPr sz="27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81400"/>
            <a:ext cx="8115405" cy="849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same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methodology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to track </a:t>
            </a:r>
            <a:r>
              <a:rPr sz="2700" spc="-11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objects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TCPOAK+TradeGothicLTStd"/>
                <a:cs typeface="TCPOAK+TradeGothicLTStd"/>
              </a:rPr>
              <a:t>3D!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03512" y="1028210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課題：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How to initiate tracks and how to terminate them.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063552" y="403255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by defining IOU in 3D. </a:t>
            </a:r>
            <a:endParaRPr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" y="656"/>
            <a:ext cx="12148288" cy="68566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80176" y="1556792"/>
            <a:ext cx="165618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27848" y="2348880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344472" y="479715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合併「がっぺい」、和集合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88488" y="28529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交叉「こうさ」、</a:t>
            </a:r>
            <a:endParaRPr lang="ja-JP" altLang="en-US" dirty="0"/>
          </a:p>
          <a:p>
            <a:r>
              <a:rPr kumimoji="1" lang="ja-JP" altLang="en-US" dirty="0" smtClean="0"/>
              <a:t>共通集合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663952" y="1988840"/>
            <a:ext cx="223224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561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13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JSREC+TradeGothicLTStd-Bd2"/>
                <a:cs typeface="DJSREC+TradeGothicLTStd-Bd2"/>
              </a:rPr>
              <a:t>3D Object Tracking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164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NIKLK+TradeGothicLTStd-Bd2"/>
                <a:cs typeface="VNIKLK+TradeGothicLTStd-Bd2"/>
              </a:rPr>
              <a:t>Traffic Sign and Traffic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69136"/>
            <a:ext cx="5560059" cy="884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Traffic signs and signals appear smaller in size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compared to cars, two-wheelers, and</a:t>
            </a:r>
          </a:p>
          <a:p>
            <a:pPr marL="228600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pedestrians.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519425"/>
            <a:ext cx="5045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</a:t>
            </a:r>
            <a:r>
              <a:rPr sz="2000" dirty="0">
                <a:solidFill>
                  <a:srgbClr val="FF0000"/>
                </a:solidFill>
                <a:latin typeface="VUJGIS+TradeGothicLTStd-Bd2"/>
                <a:cs typeface="VUJGIS+TradeGothicLTStd-Bd2"/>
              </a:rPr>
              <a:t>signs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are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highly variable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with </a:t>
            </a: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many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265" y="2791967"/>
            <a:ext cx="28526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QIUJHG+TradeGothicLTStd"/>
                <a:cs typeface="QIUJHG+TradeGothicLTStd"/>
              </a:rPr>
              <a:t>classes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 to be trained 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3802633"/>
            <a:ext cx="5200458" cy="344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VUJGIS+TradeGothicLTStd-Bd2"/>
                <a:cs typeface="VUJGIS+TradeGothicLTStd-Bd2"/>
              </a:rPr>
              <a:t>Traffic signals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have different states that 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2265" y="4072127"/>
            <a:ext cx="2817876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required to be detected.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4581144"/>
            <a:ext cx="54698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VGDMTI+ArialMT"/>
                <a:cs typeface="VGDMTI+ArialMT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In addition, traffic signals change state as 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265" y="4849367"/>
            <a:ext cx="130098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QIUJHG+TradeGothicLTStd"/>
                <a:cs typeface="QIUJHG+TradeGothicLTStd"/>
              </a:rPr>
              <a:t>car drives!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2135148" y="5533577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Usually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signals have to be detected at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long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range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a car to know how to react properly in a timely manner. </a:t>
            </a:r>
            <a:endParaRPr lang="en-US" altLang="ja-JP" sz="2400" dirty="0">
              <a:solidFill>
                <a:srgbClr val="000000"/>
              </a:solidFill>
              <a:latin typeface="XFJVBI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XFJVBI+HelveticaNeue"/>
              </a:rPr>
              <a:t>At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long range, tra</a:t>
            </a:r>
            <a:r>
              <a:rPr lang="en-US" altLang="ja-JP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c signs and signals occupy a very small number of pixels in the image making the detection problem particularly challenging.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84610" y="3051152"/>
            <a:ext cx="42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Usually including as many as 50 classes that need to be classified reliably. </a:t>
            </a:r>
            <a:endParaRPr lang="ja-JP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5783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QAAGNJ+TradeGothicLTStd-Bd2"/>
                <a:cs typeface="QAAGNJ+TradeGothicLTStd-Bd2"/>
              </a:rPr>
              <a:t>Traffic sign and signal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094503" cy="2513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detectors can</a:t>
            </a:r>
            <a:r>
              <a:rPr sz="2700" spc="-14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sign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and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traffic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signal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detection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without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any</a:t>
            </a:r>
            <a:r>
              <a:rPr lang="en-US"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4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modifications</a:t>
            </a:r>
            <a:endParaRPr sz="2700" spc="-14" dirty="0">
              <a:solidFill>
                <a:srgbClr val="001F5F"/>
              </a:solidFill>
              <a:latin typeface="JFWINA+TradeGothicLTStd"/>
              <a:cs typeface="JFWINA+TradeGothicLTStd"/>
            </a:endParaRP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However,</a:t>
            </a:r>
            <a:r>
              <a:rPr sz="270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multi-stage</a:t>
            </a:r>
            <a:r>
              <a:rPr sz="2700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hierarchical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models</a:t>
            </a:r>
            <a:r>
              <a:rPr sz="2700" spc="-12" dirty="0">
                <a:solidFill>
                  <a:srgbClr val="FF0000"/>
                </a:solidFill>
                <a:latin typeface="OOSGSM+TradeGothicLTStd-Bd2"/>
                <a:cs typeface="OOSGS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have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been</a:t>
            </a:r>
            <a:r>
              <a:rPr lang="en-US" sz="2700" spc="-11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5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shown</a:t>
            </a:r>
            <a:r>
              <a:rPr sz="2700" spc="-1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outperform</a:t>
            </a:r>
            <a:r>
              <a:rPr sz="2700" spc="-23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1" dirty="0">
                <a:latin typeface="JFWINA+TradeGothicLTStd"/>
                <a:cs typeface="JFWINA+TradeGothicLTStd"/>
              </a:rPr>
              <a:t>standard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single</a:t>
            </a:r>
            <a:r>
              <a:rPr sz="2700" spc="-10" dirty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stage</a:t>
            </a:r>
            <a:r>
              <a:rPr lang="en-US" sz="2700" spc="-10" dirty="0" smtClean="0">
                <a:solidFill>
                  <a:srgbClr val="FF0000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object</a:t>
            </a:r>
            <a:r>
              <a:rPr sz="2700" dirty="0" smtClean="0">
                <a:solidFill>
                  <a:srgbClr val="001F5F"/>
                </a:solidFill>
                <a:latin typeface="JFWINA+TradeGothicLTStd"/>
                <a:cs typeface="JFWIN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FWINA+TradeGothicLTStd"/>
                <a:cs typeface="JFWINA+TradeGothicLTStd"/>
              </a:rPr>
              <a:t>detectors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49292" y="4101222"/>
            <a:ext cx="1939714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Output Detections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47369" y="4151739"/>
            <a:ext cx="993213" cy="262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Prior Boxes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5541" y="4189890"/>
            <a:ext cx="763991" cy="29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WMPQH+TimesNewRomanPS-BoldMT"/>
                <a:cs typeface="HWMPQH+TimesNewRomanPS-BoldMT"/>
              </a:rPr>
              <a:t>Image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1000" y="5194805"/>
            <a:ext cx="144974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145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62610" y="5194805"/>
            <a:ext cx="697317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7287" y="5194805"/>
            <a:ext cx="697316" cy="26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3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Stage</a:t>
            </a:r>
            <a:r>
              <a:rPr sz="145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577404" y="6379317"/>
            <a:ext cx="903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The two stages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share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the output of the feature extractor to perform their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respective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task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7092010" y="0"/>
            <a:ext cx="5112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this example, 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first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stage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outputs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 agnostic bounding boxes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that point to all tra</a:t>
            </a:r>
            <a:r>
              <a:rPr lang="en-US" altLang="ja-JP" sz="1600" dirty="0">
                <a:solidFill>
                  <a:srgbClr val="000000"/>
                </a:solidFill>
                <a:latin typeface="SJUSPW+HelveticaNeue"/>
              </a:rPr>
              <a:t>ffi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c signs and signals in the image.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second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stage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then takes all of the bounding boxes from the first stage and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classifies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XFJVBI+HelveticaNeue"/>
              </a:rPr>
              <a:t>them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 into categories such as red, yellow or green signals, stop signs, etc.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XFJVBI+HelveticaNeue"/>
              </a:rPr>
              <a:t>Some </a:t>
            </a:r>
            <a:r>
              <a:rPr lang="en-US" altLang="ja-JP" sz="1600" dirty="0">
                <a:solidFill>
                  <a:srgbClr val="000000"/>
                </a:solidFill>
                <a:latin typeface="XFJVBI+HelveticaNeue"/>
              </a:rPr>
              <a:t>methods also use the second stage to further refine the bounding boxes. </a:t>
            </a:r>
            <a:endParaRPr lang="ja-JP" altLang="en-US" sz="16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GGCGIA+TradeGothicLTStd-Bd2"/>
                <a:cs typeface="GGCGIA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09978" cy="29312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extended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produce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location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dimensions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consecutive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frames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track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objects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in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3D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VGDMTI+ArialMT"/>
                <a:cs typeface="VGDMTI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of </a:t>
            </a:r>
            <a:r>
              <a:rPr sz="2700" spc="-25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2D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object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detectors can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be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used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detect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signs</a:t>
            </a:r>
            <a:r>
              <a:rPr sz="2700" spc="-10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1" dirty="0">
                <a:solidFill>
                  <a:srgbClr val="FF0000"/>
                </a:solidFill>
                <a:latin typeface="IDCWQF+TradeGothicLTStd"/>
                <a:cs typeface="IDCWQF+TradeGothicLTStd"/>
              </a:rPr>
              <a:t>signals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,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and </a:t>
            </a:r>
            <a:r>
              <a:rPr sz="2700" spc="-14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determine</a:t>
            </a:r>
            <a:r>
              <a:rPr sz="270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state of </a:t>
            </a:r>
            <a:r>
              <a:rPr sz="2700" spc="-11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traffic</a:t>
            </a:r>
            <a:r>
              <a:rPr sz="2700" spc="-10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IDCWQF+TradeGothicLTStd"/>
                <a:cs typeface="IDCWQF+TradeGothicLTStd"/>
              </a:rPr>
              <a:t>signals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791744" y="501317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TFOLPH+PingFangSC-Regular"/>
              </a:rPr>
              <a:t>論⽂ </a:t>
            </a:r>
            <a:r>
              <a:rPr lang="en-US" altLang="ja-JP" sz="2400" dirty="0">
                <a:solidFill>
                  <a:srgbClr val="000000"/>
                </a:solidFill>
                <a:latin typeface="XFJVBI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[2017] Frustum </a:t>
            </a:r>
            <a:r>
              <a:rPr lang="en-US" altLang="ja-JP" dirty="0" err="1">
                <a:solidFill>
                  <a:srgbClr val="000000"/>
                </a:solidFill>
                <a:latin typeface="XFJVBI+HelveticaNeue"/>
              </a:rPr>
              <a:t>PointNets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 for 3D Object Detection from RGB-D Data: 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XFJVBI+HelveticaNeue"/>
                <a:hlinkClick r:id="rId3"/>
              </a:rPr>
              <a:t>arxiv.org/abs/1711.08488</a:t>
            </a:r>
            <a:endParaRPr lang="en-US" altLang="ja-JP" dirty="0" smtClean="0">
              <a:solidFill>
                <a:srgbClr val="000000"/>
              </a:solidFill>
              <a:latin typeface="XFJVBI+HelveticaNeue"/>
            </a:endParaRP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RONGK+TradeGothicLTStd-Bd2"/>
                <a:cs typeface="KRONG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504226"/>
            <a:ext cx="8678679" cy="235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True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(TP):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Positive</a:t>
            </a:r>
            <a:r>
              <a:rPr lang="ja-JP" altLang="en-US" sz="2100" spc="11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偽陽性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</a:t>
            </a:r>
            <a:r>
              <a:rPr sz="2100" spc="15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FP):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&gt;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&lt;</a:t>
            </a:r>
            <a:r>
              <a:rPr sz="2100" spc="23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IOU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threshold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Negative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偽陰性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(FN):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Number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ground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truth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objects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not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detected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by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algorithm</a:t>
            </a:r>
          </a:p>
          <a:p>
            <a:pPr marL="0" marR="0">
              <a:lnSpc>
                <a:spcPts val="2532"/>
              </a:lnSpc>
              <a:spcBef>
                <a:spcPts val="16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lang="ja-JP" altLang="en-US"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適合率</a:t>
            </a:r>
            <a:r>
              <a:rPr sz="2100" spc="12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</a:t>
            </a:r>
            <a:r>
              <a:rPr sz="210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TP/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FP)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878618"/>
            <a:ext cx="407016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lang="ja-JP" altLang="en-US"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再現率</a:t>
            </a:r>
            <a:r>
              <a:rPr sz="2100" spc="10" dirty="0" smtClean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: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/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(TP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223042"/>
            <a:ext cx="7587390" cy="1679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Recall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Curve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(PR-Curve):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multiple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object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</a:t>
            </a:r>
          </a:p>
          <a:p>
            <a:pPr marL="285750" marR="0">
              <a:lnSpc>
                <a:spcPts val="2486"/>
              </a:lnSpc>
              <a:spcBef>
                <a:spcPts val="95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score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thresholds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and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Plot </a:t>
            </a:r>
            <a:r>
              <a:rPr sz="2100" spc="17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the</a:t>
            </a:r>
          </a:p>
          <a:p>
            <a:pPr marL="285750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values with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precision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5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y-axis,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and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on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x-axis</a:t>
            </a:r>
          </a:p>
          <a:p>
            <a:pPr marL="0" marR="0">
              <a:lnSpc>
                <a:spcPts val="2532"/>
              </a:lnSpc>
              <a:spcBef>
                <a:spcPts val="28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VGDMTI+ArialMT"/>
                <a:cs typeface="VGDMTI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Average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Precision</a:t>
            </a:r>
            <a:r>
              <a:rPr sz="2100" spc="18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(AP):</a:t>
            </a:r>
            <a:r>
              <a:rPr sz="210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Area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under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PR-Curve</a:t>
            </a:r>
            <a:r>
              <a:rPr sz="2100" dirty="0">
                <a:solidFill>
                  <a:srgbClr val="FF0000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for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a</a:t>
            </a:r>
            <a:r>
              <a:rPr sz="2100" spc="2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single</a:t>
            </a:r>
          </a:p>
          <a:p>
            <a:pPr marL="28575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class.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Usually</a:t>
            </a:r>
            <a:r>
              <a:rPr sz="2100" spc="11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approximated using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11</a:t>
            </a:r>
            <a:r>
              <a:rPr sz="2100" spc="10" dirty="0">
                <a:solidFill>
                  <a:srgbClr val="001F5F"/>
                </a:solidFill>
                <a:latin typeface="EQOJAV+TradeGothicLTStd-Bd2"/>
                <a:cs typeface="EQOJAV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recall</a:t>
            </a:r>
            <a:r>
              <a:rPr sz="2100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JSJTQ+TradeGothicLTStd"/>
                <a:cs typeface="JJSJTQ+TradeGothicLTStd"/>
              </a:rPr>
              <a:t>points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82257" y="3853710"/>
            <a:ext cx="522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XFJVBI+HelveticaNeue"/>
              </a:rPr>
              <a:t>divided by the total number of ground truth objects</a:t>
            </a:r>
            <a:r>
              <a:rPr lang="en-US" altLang="ja-JP" dirty="0">
                <a:solidFill>
                  <a:srgbClr val="000000"/>
                </a:solidFill>
                <a:latin typeface="XFJVBI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85409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CAPJR+TradeGothicLTStd-Bd2"/>
                <a:cs typeface="PCAPJR+TradeGothicLTStd-Bd2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8190" y="2691970"/>
            <a:ext cx="399566" cy="879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</a:t>
            </a:r>
          </a:p>
          <a:p>
            <a:pPr marL="0" marR="0">
              <a:lnSpc>
                <a:spcPts val="1564"/>
              </a:lnSpc>
              <a:spcBef>
                <a:spcPts val="3449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8969" y="314917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0.78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28348" y="3271090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0.88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67477" y="3426538"/>
            <a:ext cx="498450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0000"/>
                </a:solidFill>
                <a:latin typeface="IIAHRI+Arial-BoldMT"/>
                <a:cs typeface="IIAHRI+Arial-BoldMT"/>
              </a:rPr>
              <a:t>0.99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10840</TotalTime>
  <Words>4799</Words>
  <Application>Microsoft Office PowerPoint</Application>
  <PresentationFormat>ワイド画面</PresentationFormat>
  <Paragraphs>694</Paragraphs>
  <Slides>73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219" baseType="lpstr">
      <vt:lpstr>UTMFOR+TradeGothicLTStd-Bd2</vt:lpstr>
      <vt:lpstr>IQWSFF+TradeGothicLTStd-Bd2</vt:lpstr>
      <vt:lpstr>OBJRMV+TradeGothicLTStd-Bd2</vt:lpstr>
      <vt:lpstr>BQANJF+TradeGothicLTStd-Bd2</vt:lpstr>
      <vt:lpstr>Calibri</vt:lpstr>
      <vt:lpstr>KJRIPA+CambriaMath</vt:lpstr>
      <vt:lpstr>REFCTB+TradeGothicLTStd</vt:lpstr>
      <vt:lpstr>Cambria Math</vt:lpstr>
      <vt:lpstr>WBBWVA+TradeGothicLTStd</vt:lpstr>
      <vt:lpstr>LCKNQG+TradeGothicLTStd-Bd2</vt:lpstr>
      <vt:lpstr>SJUSPW+HelveticaNeue</vt:lpstr>
      <vt:lpstr>PEUOJS+TimesNewRomanPS-BoldMT</vt:lpstr>
      <vt:lpstr>EQOJAV+TradeGothicLTStd-Bd2</vt:lpstr>
      <vt:lpstr>WDGTOS+TradeGothicLTStd-Bd2</vt:lpstr>
      <vt:lpstr>CARLOA+CambriaMath</vt:lpstr>
      <vt:lpstr>VRERMN+CambriaMath</vt:lpstr>
      <vt:lpstr>QHOVUH+TradeGothicLTStd</vt:lpstr>
      <vt:lpstr>DEFVRH+CambriaMath</vt:lpstr>
      <vt:lpstr>TIQWDC+TradeGothicLTStd-Bd2</vt:lpstr>
      <vt:lpstr>ETAIAE+TradeGothicLTStd</vt:lpstr>
      <vt:lpstr>VVTKTP+TradeGothicLTStd-Bd2</vt:lpstr>
      <vt:lpstr>HKASWO+CambriaMath</vt:lpstr>
      <vt:lpstr>HQAFPN+CambriaMath</vt:lpstr>
      <vt:lpstr>NWITCF+TradeGothicLTStd-Bd2</vt:lpstr>
      <vt:lpstr>DLHFBJ+TradeGothicLTStd</vt:lpstr>
      <vt:lpstr>ALEQNV+CambriaMath</vt:lpstr>
      <vt:lpstr>KEJBUL+CambriaMath</vt:lpstr>
      <vt:lpstr>VGDMTI+ArialMT</vt:lpstr>
      <vt:lpstr>CAFOUO+TradeGothicLTStd</vt:lpstr>
      <vt:lpstr>JJSJTQ+TradeGothicLTStd</vt:lpstr>
      <vt:lpstr>WCBDNV+CambriaMath</vt:lpstr>
      <vt:lpstr>HGFDJC+CambriaMath</vt:lpstr>
      <vt:lpstr>IGUNPQ+TradeGothicLTStd-Bd2</vt:lpstr>
      <vt:lpstr>LUBSVI+ArialMT</vt:lpstr>
      <vt:lpstr>QVCUOV+TradeGothicLTStd-Bd2</vt:lpstr>
      <vt:lpstr>PKEFHV+TradeGothicLTStd-Bd2</vt:lpstr>
      <vt:lpstr>NDICHA+TradeGothicLTStd-Bd2</vt:lpstr>
      <vt:lpstr>OPNQFL+Wingdings-Regular</vt:lpstr>
      <vt:lpstr>WBJPIV+CambriaMath</vt:lpstr>
      <vt:lpstr>DRJITI+TradeGothicLTStd</vt:lpstr>
      <vt:lpstr>KRONGK+TradeGothicLTStd-Bd2</vt:lpstr>
      <vt:lpstr>DEMARH+TradeGothicLTStd</vt:lpstr>
      <vt:lpstr>IAIHCV+TradeGothicLTStd-Bd2</vt:lpstr>
      <vt:lpstr>WHUSWV+TimesNewRomanPSMT</vt:lpstr>
      <vt:lpstr>WNAWDS+TradeGothicLTStd</vt:lpstr>
      <vt:lpstr>TSJHPB+TradeGothicLTStd-Bd2</vt:lpstr>
      <vt:lpstr>QPKRKT+TradeGothicLTStd</vt:lpstr>
      <vt:lpstr>KFORRP+TradeGothicLTStd-Bd2</vt:lpstr>
      <vt:lpstr>BKNUBA+TradeGothicLTStd</vt:lpstr>
      <vt:lpstr>FEHKBH+TradeGothicLTStd-Bd2</vt:lpstr>
      <vt:lpstr>IIAHRI+Arial-BoldMT</vt:lpstr>
      <vt:lpstr>WLBIER+TradeGothicLTStd</vt:lpstr>
      <vt:lpstr>HINPTD+TradeGothicLTStd-Bold</vt:lpstr>
      <vt:lpstr>HEHHGK+TradeGothicLTStd</vt:lpstr>
      <vt:lpstr>OQGSIS+TradeGothicLTStd-Bd2</vt:lpstr>
      <vt:lpstr>CICJDV+TradeGothicLTStd</vt:lpstr>
      <vt:lpstr>UDKKKQ+CambriaMath</vt:lpstr>
      <vt:lpstr>QLSIIH+CambriaMath</vt:lpstr>
      <vt:lpstr>VNIKLK+TradeGothicLTStd-Bd2</vt:lpstr>
      <vt:lpstr>HTSQPK+TradeGothicLTStd-Bold</vt:lpstr>
      <vt:lpstr>IDCWQF+TradeGothicLTStd</vt:lpstr>
      <vt:lpstr>QIUJHG+TradeGothicLTStd</vt:lpstr>
      <vt:lpstr>LLMRRM+CambriaMath</vt:lpstr>
      <vt:lpstr>IAKPCE+TradeGothicLTStd</vt:lpstr>
      <vt:lpstr>HWMPQH+TimesNewRomanPS-BoldMT</vt:lpstr>
      <vt:lpstr>PMNCOV+CambriaMath</vt:lpstr>
      <vt:lpstr>ＭＳ Ｐゴシック</vt:lpstr>
      <vt:lpstr>NBIGSC+TradeGothicLTStd-Bd2</vt:lpstr>
      <vt:lpstr>KGCRWB+CambriaMath</vt:lpstr>
      <vt:lpstr>TFOLPH+PingFangSC-Regular</vt:lpstr>
      <vt:lpstr>EMVVUM+TradeGothicLTStd-Bd2</vt:lpstr>
      <vt:lpstr>HNCCSK+ArialMT</vt:lpstr>
      <vt:lpstr>CBOLPM+TradeGothicLTStd-Bd2</vt:lpstr>
      <vt:lpstr>MELDHA+TradeGothicLTStd-Bd2</vt:lpstr>
      <vt:lpstr>UBAGGF+TradeGothicLTStd-Bd2</vt:lpstr>
      <vt:lpstr>IUPWDI+CambriaMath</vt:lpstr>
      <vt:lpstr>Times New Roman</vt:lpstr>
      <vt:lpstr>VUJGIS+TradeGothicLTStd-Bd2</vt:lpstr>
      <vt:lpstr>DQMBSN+TradeGothicLTStd</vt:lpstr>
      <vt:lpstr>OWRORK+TradeGothicLTStd-Bd2</vt:lpstr>
      <vt:lpstr>NJTOEM+CambriaMath</vt:lpstr>
      <vt:lpstr>RAICSN+TradeGothicLTStd-Bd2</vt:lpstr>
      <vt:lpstr>IDHRHT+TradeGothicLTStd</vt:lpstr>
      <vt:lpstr>CADOCE+CambriaMath</vt:lpstr>
      <vt:lpstr>JMBQVJ+TradeGothicLTStd-Bd2</vt:lpstr>
      <vt:lpstr>SPLFTW+CambriaMath</vt:lpstr>
      <vt:lpstr>VIUVOD+TradeGothicLTStd-Bd2</vt:lpstr>
      <vt:lpstr>QPTVTU+TradeGothicLTStd-Bd2</vt:lpstr>
      <vt:lpstr>FFAURB+CambriaMath</vt:lpstr>
      <vt:lpstr>TCPOAK+TradeGothicLTStd</vt:lpstr>
      <vt:lpstr>EGMMOL+TradeGothicLTStd</vt:lpstr>
      <vt:lpstr>EMIPPM+CambriaMath</vt:lpstr>
      <vt:lpstr>PBDWWU+CambriaMath</vt:lpstr>
      <vt:lpstr>WQUDKV+CambriaMath</vt:lpstr>
      <vt:lpstr>FUCJTJ+TradeGothicLTStd</vt:lpstr>
      <vt:lpstr>HNJWCF+TradeGothicLTStd-Bd2</vt:lpstr>
      <vt:lpstr>OOSGSM+TradeGothicLTStd-Bd2</vt:lpstr>
      <vt:lpstr>VAPSFG+TradeGothicLTStd</vt:lpstr>
      <vt:lpstr>HCDEMM+TradeGothicLTStd</vt:lpstr>
      <vt:lpstr>SAQWLR+TradeGothicLTStd-Bd2</vt:lpstr>
      <vt:lpstr>VIRFFK+CambriaMath</vt:lpstr>
      <vt:lpstr>PCAPJR+TradeGothicLTStd-Bd2</vt:lpstr>
      <vt:lpstr>WFQTUI+TradeGothicLTStd-Bd2</vt:lpstr>
      <vt:lpstr>JFWINA+TradeGothicLTStd</vt:lpstr>
      <vt:lpstr>GWQARV+TradeGothicLTStd</vt:lpstr>
      <vt:lpstr>VNMBMP+TradeGothicLTStd-Bd2</vt:lpstr>
      <vt:lpstr>REICJI+CambriaMath</vt:lpstr>
      <vt:lpstr>ROOHHR+TradeGothicLTStd-Bd2</vt:lpstr>
      <vt:lpstr>LQJEHS+TradeGothicLTStd-Bd2</vt:lpstr>
      <vt:lpstr>BHBWOD+TradeGothicLTStd-Bd2</vt:lpstr>
      <vt:lpstr>BLWEDV+TradeGothicLTStd</vt:lpstr>
      <vt:lpstr>IHPWLP+TradeGothicLTStd-Bd2</vt:lpstr>
      <vt:lpstr>SWGOKJ+TradeGothicLTStd-Bd2</vt:lpstr>
      <vt:lpstr>KWIMKN+ArialMT</vt:lpstr>
      <vt:lpstr>JDATSN+CambriaMath</vt:lpstr>
      <vt:lpstr>XFJVBI+HelveticaNeue</vt:lpstr>
      <vt:lpstr>OIBBUU+TradeGothicLTStd-Bd2</vt:lpstr>
      <vt:lpstr>QAAGNJ+TradeGothicLTStd-Bd2</vt:lpstr>
      <vt:lpstr>GGCGIA+TradeGothicLTStd-Bd2</vt:lpstr>
      <vt:lpstr>SITMOE+CambriaMath</vt:lpstr>
      <vt:lpstr>VLERUC+TradeGothicLTStd-Bd2</vt:lpstr>
      <vt:lpstr>BNUSIB+TradeGothicLTStd-Bd2</vt:lpstr>
      <vt:lpstr>VQWUOW+TradeGothicLTStd</vt:lpstr>
      <vt:lpstr>LLNKWL+TradeGothicLTStd-Bd2</vt:lpstr>
      <vt:lpstr>KLRBDF+CambriaMath</vt:lpstr>
      <vt:lpstr>VVBMAB+TradeGothicLTStd</vt:lpstr>
      <vt:lpstr>NBMRFS+TradeGothicLTStd-Bd2</vt:lpstr>
      <vt:lpstr>MTMOSS+TradeGothicLTStd-Bd2</vt:lpstr>
      <vt:lpstr>IFPIQL+TradeGothicLTStd-Bd2</vt:lpstr>
      <vt:lpstr>MQPDPK+TradeGothicLTStd-Bd2</vt:lpstr>
      <vt:lpstr>DJSREC+TradeGothicLTStd-Bd2</vt:lpstr>
      <vt:lpstr>IPHCRB+TradeGothicLTStd-Bd2</vt:lpstr>
      <vt:lpstr>MUSJGS+CambriaMath</vt:lpstr>
      <vt:lpstr>AOAVSS+TradeGothicLTStd-Obl</vt:lpstr>
      <vt:lpstr>QHVHGQ+TradeGothicLTStd</vt:lpstr>
      <vt:lpstr>EKRMWO+CambriaMath</vt:lpstr>
      <vt:lpstr>IAWWTT+TradeGothicLTStd</vt:lpstr>
      <vt:lpstr>FOMHPA+TradeGothicLTStd-Bd2</vt:lpstr>
      <vt:lpstr>AARTAA+TimesNewRomanPS-BoldMT</vt:lpstr>
      <vt:lpstr>FGSLRR+TradeGothicLTStd-Bd2</vt:lpstr>
      <vt:lpstr>GULOBW+CambriaMath</vt:lpstr>
      <vt:lpstr>FBWOGT+TradeGothicLTStd</vt:lpstr>
      <vt:lpstr>CCTRIC+CourierNewPSMT</vt:lpstr>
      <vt:lpstr>ABWSEK+TradeGothicLTStd-Bd2</vt:lpstr>
      <vt:lpstr>GUENRM+TradeGothicLTStd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101</cp:revision>
  <dcterms:modified xsi:type="dcterms:W3CDTF">2021-01-23T12:02:08Z</dcterms:modified>
</cp:coreProperties>
</file>